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09267012048534"/>
          <c:y val="7.6189942927533574E-2"/>
          <c:w val="0.40483326789099161"/>
          <c:h val="0.547477914733436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ทั้งหมด 228 แห่ง</c:v>
                </c:pt>
              </c:strCache>
            </c:strRef>
          </c:tx>
          <c:explosion val="4"/>
          <c:cat>
            <c:strRef>
              <c:f>Sheet1!$A$2:$A$21</c:f>
              <c:strCache>
                <c:ptCount val="20"/>
                <c:pt idx="0">
                  <c:v>รพ.สต.cup อ.เมือง   18 แห่ง</c:v>
                </c:pt>
                <c:pt idx="1">
                  <c:v>อ.เกษตรวิสัย 14 แห่ง</c:v>
                </c:pt>
                <c:pt idx="2">
                  <c:v>อ.ปทุมรัตต์ 11 แห่ง</c:v>
                </c:pt>
                <c:pt idx="3">
                  <c:v>อ.จตุรฯ  12 แห่ง</c:v>
                </c:pt>
                <c:pt idx="4">
                  <c:v>อ.ธวัชบุรี 10 แห่ง</c:v>
                </c:pt>
                <c:pt idx="5">
                  <c:v>อ.พนมไพร  15 แห่ง</c:v>
                </c:pt>
                <c:pt idx="6">
                  <c:v>อ.โพนทอง  21 แห่ง</c:v>
                </c:pt>
                <c:pt idx="7">
                  <c:v>อ.โพธิ์ชัย  9 แห่ง</c:v>
                </c:pt>
                <c:pt idx="8">
                  <c:v>อ.หนองพอก  12 แห่ง</c:v>
                </c:pt>
                <c:pt idx="9">
                  <c:v>อ.เสลภูมิ  26 แห่ง</c:v>
                </c:pt>
                <c:pt idx="10">
                  <c:v>อ.สุวรรณภูมิ  17 แห่ง</c:v>
                </c:pt>
                <c:pt idx="11">
                  <c:v>อ.เมืองสรวง  5 แห่ง</c:v>
                </c:pt>
                <c:pt idx="12">
                  <c:v>อ.โพนทราย  5 แห่ง</c:v>
                </c:pt>
                <c:pt idx="13">
                  <c:v>อ.อาจสามารถ  13 แห่ง</c:v>
                </c:pt>
                <c:pt idx="14">
                  <c:v>อ.เมยวดี  5 แห่ง</c:v>
                </c:pt>
                <c:pt idx="15">
                  <c:v>อ.ศรีสมเด็จ  7 แห่ง</c:v>
                </c:pt>
                <c:pt idx="16">
                  <c:v>อ.จังหาร  10 แห่ง</c:v>
                </c:pt>
                <c:pt idx="17">
                  <c:v>อ.เชียงขวัญ  7 แห่ง</c:v>
                </c:pt>
                <c:pt idx="18">
                  <c:v>อ.ทุ่งเขาหลวง  5 แห่ง</c:v>
                </c:pt>
                <c:pt idx="19">
                  <c:v>อ.หนองฮี  6 แห่ง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18</c:v>
                </c:pt>
                <c:pt idx="1">
                  <c:v>14</c:v>
                </c:pt>
                <c:pt idx="2">
                  <c:v>11</c:v>
                </c:pt>
                <c:pt idx="3">
                  <c:v>12</c:v>
                </c:pt>
                <c:pt idx="4">
                  <c:v>10</c:v>
                </c:pt>
                <c:pt idx="5">
                  <c:v>15</c:v>
                </c:pt>
                <c:pt idx="6">
                  <c:v>21</c:v>
                </c:pt>
                <c:pt idx="7">
                  <c:v>9</c:v>
                </c:pt>
                <c:pt idx="8">
                  <c:v>12</c:v>
                </c:pt>
                <c:pt idx="9">
                  <c:v>26</c:v>
                </c:pt>
                <c:pt idx="10">
                  <c:v>17</c:v>
                </c:pt>
                <c:pt idx="11">
                  <c:v>5</c:v>
                </c:pt>
                <c:pt idx="12">
                  <c:v>5</c:v>
                </c:pt>
                <c:pt idx="13">
                  <c:v>13</c:v>
                </c:pt>
                <c:pt idx="14">
                  <c:v>5</c:v>
                </c:pt>
                <c:pt idx="15">
                  <c:v>7</c:v>
                </c:pt>
                <c:pt idx="16">
                  <c:v>10</c:v>
                </c:pt>
                <c:pt idx="17">
                  <c:v>7</c:v>
                </c:pt>
                <c:pt idx="18">
                  <c:v>5</c:v>
                </c:pt>
                <c:pt idx="1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576859142607222"/>
          <c:y val="6.3739386577680274E-2"/>
          <c:w val="0.21017519805032808"/>
          <c:h val="0.89099148003372708"/>
        </c:manualLayout>
      </c:layout>
      <c:overlay val="0"/>
      <c:txPr>
        <a:bodyPr/>
        <a:lstStyle/>
        <a:p>
          <a:pPr>
            <a:defRPr sz="1400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812C48-81ED-4659-9263-54A1F12F261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42850F4-AA76-427E-BC69-87721B1C8506}">
      <dgm:prSet phldrT="[ข้อความ]"/>
      <dgm:spPr/>
      <dgm:t>
        <a:bodyPr/>
        <a:lstStyle/>
        <a:p>
          <a:r>
            <a:rPr lang="th-TH" dirty="0" smtClean="0"/>
            <a:t>ระยะเวลาการส่งข้อมูลล่าช้า</a:t>
          </a:r>
          <a:endParaRPr lang="th-TH" dirty="0"/>
        </a:p>
      </dgm:t>
    </dgm:pt>
    <dgm:pt modelId="{AA5578D7-A51A-490B-83E9-6CF2998A64E1}" type="parTrans" cxnId="{7051D38E-5884-428D-8DE5-7378B0CAB650}">
      <dgm:prSet/>
      <dgm:spPr/>
      <dgm:t>
        <a:bodyPr/>
        <a:lstStyle/>
        <a:p>
          <a:endParaRPr lang="th-TH"/>
        </a:p>
      </dgm:t>
    </dgm:pt>
    <dgm:pt modelId="{711CFC92-7C0A-439F-9B35-FECDAE29CE2D}" type="sibTrans" cxnId="{7051D38E-5884-428D-8DE5-7378B0CAB650}">
      <dgm:prSet/>
      <dgm:spPr/>
      <dgm:t>
        <a:bodyPr/>
        <a:lstStyle/>
        <a:p>
          <a:endParaRPr lang="th-TH"/>
        </a:p>
      </dgm:t>
    </dgm:pt>
    <dgm:pt modelId="{C0E5D469-A3E1-4153-8FA4-1F38FA11C8D8}">
      <dgm:prSet phldrT="[ข้อความ]"/>
      <dgm:spPr/>
      <dgm:t>
        <a:bodyPr/>
        <a:lstStyle/>
        <a:p>
          <a:r>
            <a:rPr lang="th-TH" dirty="0" smtClean="0"/>
            <a:t>ส่งทาง </a:t>
          </a:r>
          <a:r>
            <a:rPr lang="en-US" dirty="0" smtClean="0"/>
            <a:t>E-mail :subcontractor.hos101@gmail.com</a:t>
          </a:r>
          <a:endParaRPr lang="th-TH" dirty="0"/>
        </a:p>
      </dgm:t>
    </dgm:pt>
    <dgm:pt modelId="{60CC0C62-3336-419F-8900-7A9032BD31F0}" type="parTrans" cxnId="{3473AC24-3019-4D37-9FB7-E88FEB43C95A}">
      <dgm:prSet/>
      <dgm:spPr/>
      <dgm:t>
        <a:bodyPr/>
        <a:lstStyle/>
        <a:p>
          <a:endParaRPr lang="th-TH"/>
        </a:p>
      </dgm:t>
    </dgm:pt>
    <dgm:pt modelId="{3856E108-E434-4CC1-8FEC-CEF2D2DFFC9E}" type="sibTrans" cxnId="{3473AC24-3019-4D37-9FB7-E88FEB43C95A}">
      <dgm:prSet/>
      <dgm:spPr/>
      <dgm:t>
        <a:bodyPr/>
        <a:lstStyle/>
        <a:p>
          <a:endParaRPr lang="th-TH"/>
        </a:p>
      </dgm:t>
    </dgm:pt>
    <dgm:pt modelId="{08F22E2A-76B2-4D39-8F33-F5038A75C7AC}">
      <dgm:prSet phldrT="[ข้อความ]"/>
      <dgm:spPr/>
      <dgm:t>
        <a:bodyPr/>
        <a:lstStyle/>
        <a:p>
          <a:r>
            <a:rPr lang="th-TH" dirty="0" smtClean="0"/>
            <a:t>ส่งเอกสารตามมาที่ รพ.ร้อยเอ็ด  ภายในวันที่ 5 ของเดือนถัดไป</a:t>
          </a:r>
          <a:endParaRPr lang="th-TH" dirty="0"/>
        </a:p>
      </dgm:t>
    </dgm:pt>
    <dgm:pt modelId="{C362BCAA-5146-4085-8A3B-1394D00F79A7}" type="parTrans" cxnId="{FDACCDE8-536A-4912-9814-2156F3F92756}">
      <dgm:prSet/>
      <dgm:spPr/>
      <dgm:t>
        <a:bodyPr/>
        <a:lstStyle/>
        <a:p>
          <a:endParaRPr lang="th-TH"/>
        </a:p>
      </dgm:t>
    </dgm:pt>
    <dgm:pt modelId="{7190559F-94D0-452A-B2AD-4E5DAF57B528}" type="sibTrans" cxnId="{FDACCDE8-536A-4912-9814-2156F3F92756}">
      <dgm:prSet/>
      <dgm:spPr/>
      <dgm:t>
        <a:bodyPr/>
        <a:lstStyle/>
        <a:p>
          <a:endParaRPr lang="th-TH"/>
        </a:p>
      </dgm:t>
    </dgm:pt>
    <dgm:pt modelId="{0CBA5E4D-1B65-491A-8DD2-0656E917991A}">
      <dgm:prSet phldrT="[ข้อความ]"/>
      <dgm:spPr/>
      <dgm:t>
        <a:bodyPr/>
        <a:lstStyle/>
        <a:p>
          <a:r>
            <a:rPr lang="th-TH" dirty="0" smtClean="0"/>
            <a:t>รายละเอียดข้อมูลในรายงานไม่ถูกต้องและไม่ชัดเจน</a:t>
          </a:r>
          <a:endParaRPr lang="th-TH" dirty="0"/>
        </a:p>
      </dgm:t>
    </dgm:pt>
    <dgm:pt modelId="{6CC08188-3411-41BC-BB09-D86E71F523AA}" type="parTrans" cxnId="{E338A22A-04D7-4511-95F0-7919E15FE4B0}">
      <dgm:prSet/>
      <dgm:spPr/>
      <dgm:t>
        <a:bodyPr/>
        <a:lstStyle/>
        <a:p>
          <a:endParaRPr lang="th-TH"/>
        </a:p>
      </dgm:t>
    </dgm:pt>
    <dgm:pt modelId="{E04DCA2D-785C-4588-908B-A6578037DD31}" type="sibTrans" cxnId="{E338A22A-04D7-4511-95F0-7919E15FE4B0}">
      <dgm:prSet/>
      <dgm:spPr/>
      <dgm:t>
        <a:bodyPr/>
        <a:lstStyle/>
        <a:p>
          <a:endParaRPr lang="th-TH"/>
        </a:p>
      </dgm:t>
    </dgm:pt>
    <dgm:pt modelId="{FBF83E39-9044-439F-9D1E-44E7374E9F45}">
      <dgm:prSet phldrT="[ข้อความ]"/>
      <dgm:spPr/>
      <dgm:t>
        <a:bodyPr/>
        <a:lstStyle/>
        <a:p>
          <a:r>
            <a:rPr lang="th-TH" dirty="0" smtClean="0"/>
            <a:t>เลข13หลักไม่ครบ</a:t>
          </a:r>
          <a:endParaRPr lang="th-TH" dirty="0"/>
        </a:p>
      </dgm:t>
    </dgm:pt>
    <dgm:pt modelId="{FE7A4DCC-A491-4FA2-80EE-DC1E74A3FF10}" type="parTrans" cxnId="{B7F64728-0692-40F3-90A2-CF0EB49D28A0}">
      <dgm:prSet/>
      <dgm:spPr/>
      <dgm:t>
        <a:bodyPr/>
        <a:lstStyle/>
        <a:p>
          <a:endParaRPr lang="th-TH"/>
        </a:p>
      </dgm:t>
    </dgm:pt>
    <dgm:pt modelId="{4080B38D-7368-4429-85E2-AA6CB09CFCC6}" type="sibTrans" cxnId="{B7F64728-0692-40F3-90A2-CF0EB49D28A0}">
      <dgm:prSet/>
      <dgm:spPr/>
      <dgm:t>
        <a:bodyPr/>
        <a:lstStyle/>
        <a:p>
          <a:endParaRPr lang="th-TH"/>
        </a:p>
      </dgm:t>
    </dgm:pt>
    <dgm:pt modelId="{43E40080-688A-4A17-A0BA-B3A8C8409BD3}">
      <dgm:prSet phldrT="[ข้อความ]"/>
      <dgm:spPr/>
      <dgm:t>
        <a:bodyPr/>
        <a:lstStyle/>
        <a:p>
          <a:r>
            <a:rPr lang="th-TH" dirty="0" smtClean="0"/>
            <a:t>ยอดเงินสรุปไม่ถูกต้อง </a:t>
          </a:r>
          <a:endParaRPr lang="th-TH" dirty="0"/>
        </a:p>
      </dgm:t>
    </dgm:pt>
    <dgm:pt modelId="{D991F1F6-0CB7-400B-91FA-E1371CC3F2C7}" type="parTrans" cxnId="{9D0DC24D-7654-455C-9C82-29E6C381F9BE}">
      <dgm:prSet/>
      <dgm:spPr/>
      <dgm:t>
        <a:bodyPr/>
        <a:lstStyle/>
        <a:p>
          <a:endParaRPr lang="th-TH"/>
        </a:p>
      </dgm:t>
    </dgm:pt>
    <dgm:pt modelId="{CE1205E2-592F-4690-A306-AB0D5A3A6964}" type="sibTrans" cxnId="{9D0DC24D-7654-455C-9C82-29E6C381F9BE}">
      <dgm:prSet/>
      <dgm:spPr/>
      <dgm:t>
        <a:bodyPr/>
        <a:lstStyle/>
        <a:p>
          <a:endParaRPr lang="th-TH"/>
        </a:p>
      </dgm:t>
    </dgm:pt>
    <dgm:pt modelId="{7F110D35-DED0-4727-B236-66092FEDAAD0}">
      <dgm:prSet phldrT="[ข้อความ]"/>
      <dgm:spPr/>
      <dgm:t>
        <a:bodyPr/>
        <a:lstStyle/>
        <a:p>
          <a:r>
            <a:rPr lang="th-TH" dirty="0" smtClean="0"/>
            <a:t>รหัสโรคที่ไม่สามารถเบิกได้  </a:t>
          </a:r>
          <a:endParaRPr lang="th-TH" dirty="0"/>
        </a:p>
      </dgm:t>
    </dgm:pt>
    <dgm:pt modelId="{14C07EE0-4CB3-45EC-8B4A-5369974FC28C}" type="parTrans" cxnId="{7556A53C-71B3-48AD-9A89-D4E59CEFB9A8}">
      <dgm:prSet/>
      <dgm:spPr/>
    </dgm:pt>
    <dgm:pt modelId="{84A65EDB-3D26-4D80-8DBE-24D52AAC760A}" type="sibTrans" cxnId="{7556A53C-71B3-48AD-9A89-D4E59CEFB9A8}">
      <dgm:prSet/>
      <dgm:spPr/>
    </dgm:pt>
    <dgm:pt modelId="{F0049EAF-50B0-4832-9DF0-F0778D5E96F0}">
      <dgm:prSet phldrT="[ข้อความ]"/>
      <dgm:spPr/>
      <dgm:t>
        <a:bodyPr/>
        <a:lstStyle/>
        <a:p>
          <a:r>
            <a:rPr lang="th-TH" dirty="0" smtClean="0"/>
            <a:t>ให้ส่งข้อมูลผู้มารับบริการและค่าใช้จ่ายตามจริง</a:t>
          </a:r>
          <a:endParaRPr lang="th-TH" dirty="0"/>
        </a:p>
      </dgm:t>
    </dgm:pt>
    <dgm:pt modelId="{238DAA13-D3FC-4CD1-A961-84D196DA4E57}" type="parTrans" cxnId="{0853E43A-7376-4630-A536-699B4394CF02}">
      <dgm:prSet/>
      <dgm:spPr/>
    </dgm:pt>
    <dgm:pt modelId="{0F4A56FE-8291-4EC2-B394-BD1655AD12F9}" type="sibTrans" cxnId="{0853E43A-7376-4630-A536-699B4394CF02}">
      <dgm:prSet/>
      <dgm:spPr/>
    </dgm:pt>
    <dgm:pt modelId="{1427BB79-B3EF-4E74-AAB2-E79ACADD3155}" type="pres">
      <dgm:prSet presAssocID="{05812C48-81ED-4659-9263-54A1F12F261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2EDC571C-83AD-4430-BC7E-92B6DBF510A2}" type="pres">
      <dgm:prSet presAssocID="{042850F4-AA76-427E-BC69-87721B1C8506}" presName="linNode" presStyleCnt="0"/>
      <dgm:spPr/>
    </dgm:pt>
    <dgm:pt modelId="{724C09EB-65EB-4CFF-AF8A-6E7378A62831}" type="pres">
      <dgm:prSet presAssocID="{042850F4-AA76-427E-BC69-87721B1C850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339286-007B-4A50-82E4-DE35F9505B26}" type="pres">
      <dgm:prSet presAssocID="{042850F4-AA76-427E-BC69-87721B1C850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59651F2-011B-4BB6-86BE-C0539DDD9627}" type="pres">
      <dgm:prSet presAssocID="{711CFC92-7C0A-439F-9B35-FECDAE29CE2D}" presName="spacing" presStyleCnt="0"/>
      <dgm:spPr/>
    </dgm:pt>
    <dgm:pt modelId="{96268120-A4BB-4BB4-AA61-242FB6C4C726}" type="pres">
      <dgm:prSet presAssocID="{0CBA5E4D-1B65-491A-8DD2-0656E917991A}" presName="linNode" presStyleCnt="0"/>
      <dgm:spPr/>
    </dgm:pt>
    <dgm:pt modelId="{45682EFF-5E4E-4B9E-B496-13ABC7EC6F6E}" type="pres">
      <dgm:prSet presAssocID="{0CBA5E4D-1B65-491A-8DD2-0656E917991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EA0198C-9B9F-4AA6-9DB9-5FDE1405C456}" type="pres">
      <dgm:prSet presAssocID="{0CBA5E4D-1B65-491A-8DD2-0656E917991A}" presName="childShp" presStyleLbl="bgAccFollowNode1" presStyleIdx="1" presStyleCnt="2" custScaleX="10115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C6999BC-D068-4177-84CA-07DC945AA333}" type="presOf" srcId="{7F110D35-DED0-4727-B236-66092FEDAAD0}" destId="{3EA0198C-9B9F-4AA6-9DB9-5FDE1405C456}" srcOrd="0" destOrd="1" presId="urn:microsoft.com/office/officeart/2005/8/layout/vList6"/>
    <dgm:cxn modelId="{B5124741-39A1-4777-9227-EEFFBA02CDA9}" type="presOf" srcId="{042850F4-AA76-427E-BC69-87721B1C8506}" destId="{724C09EB-65EB-4CFF-AF8A-6E7378A62831}" srcOrd="0" destOrd="0" presId="urn:microsoft.com/office/officeart/2005/8/layout/vList6"/>
    <dgm:cxn modelId="{7051D38E-5884-428D-8DE5-7378B0CAB650}" srcId="{05812C48-81ED-4659-9263-54A1F12F2618}" destId="{042850F4-AA76-427E-BC69-87721B1C8506}" srcOrd="0" destOrd="0" parTransId="{AA5578D7-A51A-490B-83E9-6CF2998A64E1}" sibTransId="{711CFC92-7C0A-439F-9B35-FECDAE29CE2D}"/>
    <dgm:cxn modelId="{0853E43A-7376-4630-A536-699B4394CF02}" srcId="{0CBA5E4D-1B65-491A-8DD2-0656E917991A}" destId="{F0049EAF-50B0-4832-9DF0-F0778D5E96F0}" srcOrd="3" destOrd="0" parTransId="{238DAA13-D3FC-4CD1-A961-84D196DA4E57}" sibTransId="{0F4A56FE-8291-4EC2-B394-BD1655AD12F9}"/>
    <dgm:cxn modelId="{7556A53C-71B3-48AD-9A89-D4E59CEFB9A8}" srcId="{0CBA5E4D-1B65-491A-8DD2-0656E917991A}" destId="{7F110D35-DED0-4727-B236-66092FEDAAD0}" srcOrd="1" destOrd="0" parTransId="{14C07EE0-4CB3-45EC-8B4A-5369974FC28C}" sibTransId="{84A65EDB-3D26-4D80-8DBE-24D52AAC760A}"/>
    <dgm:cxn modelId="{E526B34B-1BD7-4F14-8EA4-58E1FD121901}" type="presOf" srcId="{05812C48-81ED-4659-9263-54A1F12F2618}" destId="{1427BB79-B3EF-4E74-AAB2-E79ACADD3155}" srcOrd="0" destOrd="0" presId="urn:microsoft.com/office/officeart/2005/8/layout/vList6"/>
    <dgm:cxn modelId="{0EA0CB31-3176-4602-BAA1-B1E2FA5C9AFC}" type="presOf" srcId="{FBF83E39-9044-439F-9D1E-44E7374E9F45}" destId="{3EA0198C-9B9F-4AA6-9DB9-5FDE1405C456}" srcOrd="0" destOrd="0" presId="urn:microsoft.com/office/officeart/2005/8/layout/vList6"/>
    <dgm:cxn modelId="{EFDE273E-F0BB-4B0A-A596-5C74AD1DA621}" type="presOf" srcId="{C0E5D469-A3E1-4153-8FA4-1F38FA11C8D8}" destId="{78339286-007B-4A50-82E4-DE35F9505B26}" srcOrd="0" destOrd="0" presId="urn:microsoft.com/office/officeart/2005/8/layout/vList6"/>
    <dgm:cxn modelId="{768B4D0A-8554-4D91-9D20-8D46D5FAD063}" type="presOf" srcId="{08F22E2A-76B2-4D39-8F33-F5038A75C7AC}" destId="{78339286-007B-4A50-82E4-DE35F9505B26}" srcOrd="0" destOrd="1" presId="urn:microsoft.com/office/officeart/2005/8/layout/vList6"/>
    <dgm:cxn modelId="{FDACCDE8-536A-4912-9814-2156F3F92756}" srcId="{042850F4-AA76-427E-BC69-87721B1C8506}" destId="{08F22E2A-76B2-4D39-8F33-F5038A75C7AC}" srcOrd="1" destOrd="0" parTransId="{C362BCAA-5146-4085-8A3B-1394D00F79A7}" sibTransId="{7190559F-94D0-452A-B2AD-4E5DAF57B528}"/>
    <dgm:cxn modelId="{E338A22A-04D7-4511-95F0-7919E15FE4B0}" srcId="{05812C48-81ED-4659-9263-54A1F12F2618}" destId="{0CBA5E4D-1B65-491A-8DD2-0656E917991A}" srcOrd="1" destOrd="0" parTransId="{6CC08188-3411-41BC-BB09-D86E71F523AA}" sibTransId="{E04DCA2D-785C-4588-908B-A6578037DD31}"/>
    <dgm:cxn modelId="{B7F64728-0692-40F3-90A2-CF0EB49D28A0}" srcId="{0CBA5E4D-1B65-491A-8DD2-0656E917991A}" destId="{FBF83E39-9044-439F-9D1E-44E7374E9F45}" srcOrd="0" destOrd="0" parTransId="{FE7A4DCC-A491-4FA2-80EE-DC1E74A3FF10}" sibTransId="{4080B38D-7368-4429-85E2-AA6CB09CFCC6}"/>
    <dgm:cxn modelId="{27D1F08B-09A0-43D2-A83A-31A040E26F5F}" type="presOf" srcId="{43E40080-688A-4A17-A0BA-B3A8C8409BD3}" destId="{3EA0198C-9B9F-4AA6-9DB9-5FDE1405C456}" srcOrd="0" destOrd="2" presId="urn:microsoft.com/office/officeart/2005/8/layout/vList6"/>
    <dgm:cxn modelId="{9D0DC24D-7654-455C-9C82-29E6C381F9BE}" srcId="{0CBA5E4D-1B65-491A-8DD2-0656E917991A}" destId="{43E40080-688A-4A17-A0BA-B3A8C8409BD3}" srcOrd="2" destOrd="0" parTransId="{D991F1F6-0CB7-400B-91FA-E1371CC3F2C7}" sibTransId="{CE1205E2-592F-4690-A306-AB0D5A3A6964}"/>
    <dgm:cxn modelId="{EF797CE9-BC53-434A-981A-A78D87DFE84B}" type="presOf" srcId="{F0049EAF-50B0-4832-9DF0-F0778D5E96F0}" destId="{3EA0198C-9B9F-4AA6-9DB9-5FDE1405C456}" srcOrd="0" destOrd="3" presId="urn:microsoft.com/office/officeart/2005/8/layout/vList6"/>
    <dgm:cxn modelId="{2C7BAE8E-4F35-4935-A26A-DCE10C26720F}" type="presOf" srcId="{0CBA5E4D-1B65-491A-8DD2-0656E917991A}" destId="{45682EFF-5E4E-4B9E-B496-13ABC7EC6F6E}" srcOrd="0" destOrd="0" presId="urn:microsoft.com/office/officeart/2005/8/layout/vList6"/>
    <dgm:cxn modelId="{3473AC24-3019-4D37-9FB7-E88FEB43C95A}" srcId="{042850F4-AA76-427E-BC69-87721B1C8506}" destId="{C0E5D469-A3E1-4153-8FA4-1F38FA11C8D8}" srcOrd="0" destOrd="0" parTransId="{60CC0C62-3336-419F-8900-7A9032BD31F0}" sibTransId="{3856E108-E434-4CC1-8FEC-CEF2D2DFFC9E}"/>
    <dgm:cxn modelId="{8E56394D-BFC1-4E1E-8A6B-9C5F13127D10}" type="presParOf" srcId="{1427BB79-B3EF-4E74-AAB2-E79ACADD3155}" destId="{2EDC571C-83AD-4430-BC7E-92B6DBF510A2}" srcOrd="0" destOrd="0" presId="urn:microsoft.com/office/officeart/2005/8/layout/vList6"/>
    <dgm:cxn modelId="{BA772844-2157-4EE7-9DAB-720AD2955183}" type="presParOf" srcId="{2EDC571C-83AD-4430-BC7E-92B6DBF510A2}" destId="{724C09EB-65EB-4CFF-AF8A-6E7378A62831}" srcOrd="0" destOrd="0" presId="urn:microsoft.com/office/officeart/2005/8/layout/vList6"/>
    <dgm:cxn modelId="{055C917A-D5B5-4A54-8B70-BE1A42005E8D}" type="presParOf" srcId="{2EDC571C-83AD-4430-BC7E-92B6DBF510A2}" destId="{78339286-007B-4A50-82E4-DE35F9505B26}" srcOrd="1" destOrd="0" presId="urn:microsoft.com/office/officeart/2005/8/layout/vList6"/>
    <dgm:cxn modelId="{7E2A26D4-9BA9-4291-B98F-C93569A584A9}" type="presParOf" srcId="{1427BB79-B3EF-4E74-AAB2-E79ACADD3155}" destId="{E59651F2-011B-4BB6-86BE-C0539DDD9627}" srcOrd="1" destOrd="0" presId="urn:microsoft.com/office/officeart/2005/8/layout/vList6"/>
    <dgm:cxn modelId="{2E355785-02BD-4C2D-A63B-56149EABBD33}" type="presParOf" srcId="{1427BB79-B3EF-4E74-AAB2-E79ACADD3155}" destId="{96268120-A4BB-4BB4-AA61-242FB6C4C726}" srcOrd="2" destOrd="0" presId="urn:microsoft.com/office/officeart/2005/8/layout/vList6"/>
    <dgm:cxn modelId="{6892E057-5F33-4E2B-996B-AF07C7A90876}" type="presParOf" srcId="{96268120-A4BB-4BB4-AA61-242FB6C4C726}" destId="{45682EFF-5E4E-4B9E-B496-13ABC7EC6F6E}" srcOrd="0" destOrd="0" presId="urn:microsoft.com/office/officeart/2005/8/layout/vList6"/>
    <dgm:cxn modelId="{5CB35E2A-52BA-44CF-9D19-B1AA82B72EFE}" type="presParOf" srcId="{96268120-A4BB-4BB4-AA61-242FB6C4C726}" destId="{3EA0198C-9B9F-4AA6-9DB9-5FDE1405C45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D2230E-ED2D-4E5E-A2CE-37766C02556C}" type="doc">
      <dgm:prSet loTypeId="urn:microsoft.com/office/officeart/2005/8/layout/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44C00316-07A7-4A70-84A5-D3A06633CCAD}">
      <dgm:prSet phldrT="[ข้อความ]"/>
      <dgm:spPr/>
      <dgm:t>
        <a:bodyPr/>
        <a:lstStyle/>
        <a:p>
          <a:r>
            <a:rPr lang="en-US" dirty="0" smtClean="0"/>
            <a:t>SUPRA</a:t>
          </a:r>
          <a:endParaRPr lang="th-TH" dirty="0"/>
        </a:p>
      </dgm:t>
    </dgm:pt>
    <dgm:pt modelId="{5C1B9EFA-6A2C-473B-9E2B-4A6D7DEC533B}" type="parTrans" cxnId="{F7BA14DD-AF32-4914-88F9-05780684D79E}">
      <dgm:prSet/>
      <dgm:spPr/>
      <dgm:t>
        <a:bodyPr/>
        <a:lstStyle/>
        <a:p>
          <a:endParaRPr lang="th-TH"/>
        </a:p>
      </dgm:t>
    </dgm:pt>
    <dgm:pt modelId="{67FF8F35-1EA2-46BB-A05C-F0C5F7BFB591}" type="sibTrans" cxnId="{F7BA14DD-AF32-4914-88F9-05780684D79E}">
      <dgm:prSet/>
      <dgm:spPr/>
      <dgm:t>
        <a:bodyPr/>
        <a:lstStyle/>
        <a:p>
          <a:endParaRPr lang="th-TH"/>
        </a:p>
      </dgm:t>
    </dgm:pt>
    <dgm:pt modelId="{FB79F3E6-B6EA-4A5B-AFD4-88E05BDBF09C}">
      <dgm:prSet phldrT="[ข้อความ]"/>
      <dgm:spPr/>
      <dgm:t>
        <a:bodyPr/>
        <a:lstStyle/>
        <a:p>
          <a:r>
            <a: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rPr>
            <a:t>รพ ตามบัตร</a:t>
          </a:r>
          <a:endParaRPr lang="th-TH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 New" pitchFamily="34" charset="-34"/>
            <a:cs typeface="TH Sarabun New" pitchFamily="34" charset="-34"/>
          </a:endParaRPr>
        </a:p>
      </dgm:t>
    </dgm:pt>
    <dgm:pt modelId="{53BFECA4-DA8C-4206-98F1-C3F8801CC543}" type="parTrans" cxnId="{04877661-8813-418C-B16A-05F7D47136E9}">
      <dgm:prSet/>
      <dgm:spPr/>
      <dgm:t>
        <a:bodyPr/>
        <a:lstStyle/>
        <a:p>
          <a:endParaRPr lang="th-TH"/>
        </a:p>
      </dgm:t>
    </dgm:pt>
    <dgm:pt modelId="{62A6825C-37FB-47BF-9219-ABB33A3E3E10}" type="sibTrans" cxnId="{04877661-8813-418C-B16A-05F7D47136E9}">
      <dgm:prSet/>
      <dgm:spPr/>
      <dgm:t>
        <a:bodyPr/>
        <a:lstStyle/>
        <a:p>
          <a:endParaRPr lang="th-TH"/>
        </a:p>
      </dgm:t>
    </dgm:pt>
    <dgm:pt modelId="{9A9EC662-5148-42E9-AA99-38FC6BC6772E}">
      <dgm:prSet phldrT="[ข้อความ]"/>
      <dgm:spPr/>
      <dgm:t>
        <a:bodyPr/>
        <a:lstStyle/>
        <a:p>
          <a:r>
            <a: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rPr>
            <a:t>จ่ายเงิน</a:t>
          </a:r>
          <a:endParaRPr lang="th-TH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 New" pitchFamily="34" charset="-34"/>
            <a:cs typeface="TH Sarabun New" pitchFamily="34" charset="-34"/>
          </a:endParaRPr>
        </a:p>
      </dgm:t>
    </dgm:pt>
    <dgm:pt modelId="{3FB4D85F-BD7E-4B03-8F55-5119D521DF6F}" type="parTrans" cxnId="{A3E69CB3-FF4E-480D-9C8D-F7BFF253DB52}">
      <dgm:prSet/>
      <dgm:spPr/>
      <dgm:t>
        <a:bodyPr/>
        <a:lstStyle/>
        <a:p>
          <a:endParaRPr lang="th-TH"/>
        </a:p>
      </dgm:t>
    </dgm:pt>
    <dgm:pt modelId="{64F59027-DDD8-428D-8C76-64648C3586B8}" type="sibTrans" cxnId="{A3E69CB3-FF4E-480D-9C8D-F7BFF253DB52}">
      <dgm:prSet/>
      <dgm:spPr/>
      <dgm:t>
        <a:bodyPr/>
        <a:lstStyle/>
        <a:p>
          <a:endParaRPr lang="th-TH"/>
        </a:p>
      </dgm:t>
    </dgm:pt>
    <dgm:pt modelId="{EF8552EF-EC5D-47E5-AD42-512DE921FA66}" type="pres">
      <dgm:prSet presAssocID="{78D2230E-ED2D-4E5E-A2CE-37766C02556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6761D16-1D7A-4876-AE5E-CBECDC28A08B}" type="pres">
      <dgm:prSet presAssocID="{44C00316-07A7-4A70-84A5-D3A06633CCAD}" presName="node" presStyleLbl="node1" presStyleIdx="0" presStyleCnt="3" custScaleX="74131" custScaleY="74131" custLinFactNeighborX="-11079" custLinFactNeighborY="6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3B7ACE-F570-420F-A651-38E21C03739C}" type="pres">
      <dgm:prSet presAssocID="{67FF8F35-1EA2-46BB-A05C-F0C5F7BFB591}" presName="sibTrans" presStyleLbl="sibTrans2D1" presStyleIdx="0" presStyleCnt="2" custAng="21537262" custLinFactNeighborX="-13714" custLinFactNeighborY="6054"/>
      <dgm:spPr/>
      <dgm:t>
        <a:bodyPr/>
        <a:lstStyle/>
        <a:p>
          <a:endParaRPr lang="th-TH"/>
        </a:p>
      </dgm:t>
    </dgm:pt>
    <dgm:pt modelId="{3BD3819C-7C45-4BCB-993C-71B7E448B551}" type="pres">
      <dgm:prSet presAssocID="{67FF8F35-1EA2-46BB-A05C-F0C5F7BFB591}" presName="connectorText" presStyleLbl="sibTrans2D1" presStyleIdx="0" presStyleCnt="2"/>
      <dgm:spPr/>
      <dgm:t>
        <a:bodyPr/>
        <a:lstStyle/>
        <a:p>
          <a:endParaRPr lang="th-TH"/>
        </a:p>
      </dgm:t>
    </dgm:pt>
    <dgm:pt modelId="{A6018AFD-F425-497C-B900-17311B9C3D18}" type="pres">
      <dgm:prSet presAssocID="{FB79F3E6-B6EA-4A5B-AFD4-88E05BDBF09C}" presName="node" presStyleLbl="node1" presStyleIdx="1" presStyleCnt="3" custScaleX="71238" custScaleY="71238" custLinFactNeighborX="-13972" custLinFactNeighborY="-664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0ABF129-8F0E-4762-814B-A25979593240}" type="pres">
      <dgm:prSet presAssocID="{62A6825C-37FB-47BF-9219-ABB33A3E3E10}" presName="sibTrans" presStyleLbl="sibTrans2D1" presStyleIdx="1" presStyleCnt="2"/>
      <dgm:spPr/>
      <dgm:t>
        <a:bodyPr/>
        <a:lstStyle/>
        <a:p>
          <a:endParaRPr lang="th-TH"/>
        </a:p>
      </dgm:t>
    </dgm:pt>
    <dgm:pt modelId="{9D12AAE1-7449-4301-9230-5CCC85CEFAC6}" type="pres">
      <dgm:prSet presAssocID="{62A6825C-37FB-47BF-9219-ABB33A3E3E10}" presName="connectorText" presStyleLbl="sibTrans2D1" presStyleIdx="1" presStyleCnt="2"/>
      <dgm:spPr/>
      <dgm:t>
        <a:bodyPr/>
        <a:lstStyle/>
        <a:p>
          <a:endParaRPr lang="th-TH"/>
        </a:p>
      </dgm:t>
    </dgm:pt>
    <dgm:pt modelId="{CC8227C3-78FE-4016-88E9-45E2D6F841C1}" type="pres">
      <dgm:prSet presAssocID="{9A9EC662-5148-42E9-AA99-38FC6BC6772E}" presName="node" presStyleLbl="node1" presStyleIdx="2" presStyleCnt="3" custScaleX="72195" custScaleY="72195" custLinFactNeighborX="-13972" custLinFactNeighborY="-1549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694218E-54FB-4DF3-872F-CB0DA2FAE71B}" type="presOf" srcId="{62A6825C-37FB-47BF-9219-ABB33A3E3E10}" destId="{00ABF129-8F0E-4762-814B-A25979593240}" srcOrd="0" destOrd="0" presId="urn:microsoft.com/office/officeart/2005/8/layout/process5"/>
    <dgm:cxn modelId="{1E3DBAAB-FBB2-46B8-8ED0-193AE9DBD959}" type="presOf" srcId="{67FF8F35-1EA2-46BB-A05C-F0C5F7BFB591}" destId="{113B7ACE-F570-420F-A651-38E21C03739C}" srcOrd="0" destOrd="0" presId="urn:microsoft.com/office/officeart/2005/8/layout/process5"/>
    <dgm:cxn modelId="{04877661-8813-418C-B16A-05F7D47136E9}" srcId="{78D2230E-ED2D-4E5E-A2CE-37766C02556C}" destId="{FB79F3E6-B6EA-4A5B-AFD4-88E05BDBF09C}" srcOrd="1" destOrd="0" parTransId="{53BFECA4-DA8C-4206-98F1-C3F8801CC543}" sibTransId="{62A6825C-37FB-47BF-9219-ABB33A3E3E10}"/>
    <dgm:cxn modelId="{076AF479-5749-4D20-94C1-BC62738ADF31}" type="presOf" srcId="{78D2230E-ED2D-4E5E-A2CE-37766C02556C}" destId="{EF8552EF-EC5D-47E5-AD42-512DE921FA66}" srcOrd="0" destOrd="0" presId="urn:microsoft.com/office/officeart/2005/8/layout/process5"/>
    <dgm:cxn modelId="{F4DBD987-61B8-4A7D-B8A2-83530FDA0AB5}" type="presOf" srcId="{62A6825C-37FB-47BF-9219-ABB33A3E3E10}" destId="{9D12AAE1-7449-4301-9230-5CCC85CEFAC6}" srcOrd="1" destOrd="0" presId="urn:microsoft.com/office/officeart/2005/8/layout/process5"/>
    <dgm:cxn modelId="{F2FA4BC6-2A0D-4896-A5D7-D5EB4E6A4CD2}" type="presOf" srcId="{67FF8F35-1EA2-46BB-A05C-F0C5F7BFB591}" destId="{3BD3819C-7C45-4BCB-993C-71B7E448B551}" srcOrd="1" destOrd="0" presId="urn:microsoft.com/office/officeart/2005/8/layout/process5"/>
    <dgm:cxn modelId="{3FFFD076-1623-4337-864F-63F97EDD6933}" type="presOf" srcId="{FB79F3E6-B6EA-4A5B-AFD4-88E05BDBF09C}" destId="{A6018AFD-F425-497C-B900-17311B9C3D18}" srcOrd="0" destOrd="0" presId="urn:microsoft.com/office/officeart/2005/8/layout/process5"/>
    <dgm:cxn modelId="{F7ECC6AC-D7CB-4D78-AA72-ADFA81A57ACF}" type="presOf" srcId="{44C00316-07A7-4A70-84A5-D3A06633CCAD}" destId="{B6761D16-1D7A-4876-AE5E-CBECDC28A08B}" srcOrd="0" destOrd="0" presId="urn:microsoft.com/office/officeart/2005/8/layout/process5"/>
    <dgm:cxn modelId="{B3810984-6A4E-4863-9B21-8093E59825E9}" type="presOf" srcId="{9A9EC662-5148-42E9-AA99-38FC6BC6772E}" destId="{CC8227C3-78FE-4016-88E9-45E2D6F841C1}" srcOrd="0" destOrd="0" presId="urn:microsoft.com/office/officeart/2005/8/layout/process5"/>
    <dgm:cxn modelId="{F7BA14DD-AF32-4914-88F9-05780684D79E}" srcId="{78D2230E-ED2D-4E5E-A2CE-37766C02556C}" destId="{44C00316-07A7-4A70-84A5-D3A06633CCAD}" srcOrd="0" destOrd="0" parTransId="{5C1B9EFA-6A2C-473B-9E2B-4A6D7DEC533B}" sibTransId="{67FF8F35-1EA2-46BB-A05C-F0C5F7BFB591}"/>
    <dgm:cxn modelId="{A3E69CB3-FF4E-480D-9C8D-F7BFF253DB52}" srcId="{78D2230E-ED2D-4E5E-A2CE-37766C02556C}" destId="{9A9EC662-5148-42E9-AA99-38FC6BC6772E}" srcOrd="2" destOrd="0" parTransId="{3FB4D85F-BD7E-4B03-8F55-5119D521DF6F}" sibTransId="{64F59027-DDD8-428D-8C76-64648C3586B8}"/>
    <dgm:cxn modelId="{DA1D2398-0328-4FAA-BDAA-902BDB4043E8}" type="presParOf" srcId="{EF8552EF-EC5D-47E5-AD42-512DE921FA66}" destId="{B6761D16-1D7A-4876-AE5E-CBECDC28A08B}" srcOrd="0" destOrd="0" presId="urn:microsoft.com/office/officeart/2005/8/layout/process5"/>
    <dgm:cxn modelId="{F2ACBB08-0FBA-4487-AC11-FCC954D18CFF}" type="presParOf" srcId="{EF8552EF-EC5D-47E5-AD42-512DE921FA66}" destId="{113B7ACE-F570-420F-A651-38E21C03739C}" srcOrd="1" destOrd="0" presId="urn:microsoft.com/office/officeart/2005/8/layout/process5"/>
    <dgm:cxn modelId="{558A48E3-10BC-46D0-A567-9AAD35D4B7AE}" type="presParOf" srcId="{113B7ACE-F570-420F-A651-38E21C03739C}" destId="{3BD3819C-7C45-4BCB-993C-71B7E448B551}" srcOrd="0" destOrd="0" presId="urn:microsoft.com/office/officeart/2005/8/layout/process5"/>
    <dgm:cxn modelId="{E443C855-FCB1-402D-836D-6B71B2021ED4}" type="presParOf" srcId="{EF8552EF-EC5D-47E5-AD42-512DE921FA66}" destId="{A6018AFD-F425-497C-B900-17311B9C3D18}" srcOrd="2" destOrd="0" presId="urn:microsoft.com/office/officeart/2005/8/layout/process5"/>
    <dgm:cxn modelId="{474ABFEB-202B-4B85-97E8-981BB7B2EA41}" type="presParOf" srcId="{EF8552EF-EC5D-47E5-AD42-512DE921FA66}" destId="{00ABF129-8F0E-4762-814B-A25979593240}" srcOrd="3" destOrd="0" presId="urn:microsoft.com/office/officeart/2005/8/layout/process5"/>
    <dgm:cxn modelId="{996CDE2F-AE3A-49D9-B6BD-3DCDEB06F7FB}" type="presParOf" srcId="{00ABF129-8F0E-4762-814B-A25979593240}" destId="{9D12AAE1-7449-4301-9230-5CCC85CEFAC6}" srcOrd="0" destOrd="0" presId="urn:microsoft.com/office/officeart/2005/8/layout/process5"/>
    <dgm:cxn modelId="{5A16B7EF-0341-46B5-BF57-ACE67AA25E39}" type="presParOf" srcId="{EF8552EF-EC5D-47E5-AD42-512DE921FA66}" destId="{CC8227C3-78FE-4016-88E9-45E2D6F841C1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39286-007B-4A50-82E4-DE35F9505B26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dirty="0" smtClean="0"/>
            <a:t>ส่งทาง </a:t>
          </a:r>
          <a:r>
            <a:rPr lang="en-US" sz="1600" kern="1200" dirty="0" smtClean="0"/>
            <a:t>E-mail :subcontractor.hos101@gmail.com</a:t>
          </a:r>
          <a:endParaRPr lang="th-TH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dirty="0" smtClean="0"/>
            <a:t>ส่งเอกสารตามมาที่ รพ.ร้อยเอ็ด  ภายในวันที่ 5 ของเดือนถัดไป</a:t>
          </a:r>
          <a:endParaRPr lang="th-TH" sz="1600" kern="1200" dirty="0"/>
        </a:p>
      </dsp:txBody>
      <dsp:txXfrm>
        <a:off x="3291839" y="269889"/>
        <a:ext cx="4129750" cy="1616020"/>
      </dsp:txXfrm>
    </dsp:sp>
    <dsp:sp modelId="{724C09EB-65EB-4CFF-AF8A-6E7378A62831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kern="1200" dirty="0" smtClean="0"/>
            <a:t>ระยะเวลาการส่งข้อมูลล่าช้า</a:t>
          </a:r>
          <a:endParaRPr lang="th-TH" sz="3700" kern="1200" dirty="0"/>
        </a:p>
      </dsp:txBody>
      <dsp:txXfrm>
        <a:off x="105183" y="105735"/>
        <a:ext cx="3081474" cy="1944328"/>
      </dsp:txXfrm>
    </dsp:sp>
    <dsp:sp modelId="{3EA0198C-9B9F-4AA6-9DB9-5FDE1405C456}">
      <dsp:nvSpPr>
        <dsp:cNvPr id="0" name=""/>
        <dsp:cNvSpPr/>
      </dsp:nvSpPr>
      <dsp:spPr>
        <a:xfrm>
          <a:off x="3269878" y="2370716"/>
          <a:ext cx="4955965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dirty="0" smtClean="0"/>
            <a:t>เลข13หลักไม่ครบ</a:t>
          </a:r>
          <a:endParaRPr lang="th-TH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dirty="0" smtClean="0"/>
            <a:t>รหัสโรคที่ไม่สามารถเบิกได้  </a:t>
          </a:r>
          <a:endParaRPr lang="th-TH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dirty="0" smtClean="0"/>
            <a:t>ยอดเงินสรุปไม่ถูกต้อง </a:t>
          </a:r>
          <a:endParaRPr lang="th-TH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dirty="0" smtClean="0"/>
            <a:t>ให้ส่งข้อมูลผู้มารับบริการและค่าใช้จ่ายตามจริง</a:t>
          </a:r>
          <a:endParaRPr lang="th-TH" sz="1600" kern="1200" dirty="0"/>
        </a:p>
      </dsp:txBody>
      <dsp:txXfrm>
        <a:off x="3269878" y="2640053"/>
        <a:ext cx="4147955" cy="1616020"/>
      </dsp:txXfrm>
    </dsp:sp>
    <dsp:sp modelId="{45682EFF-5E4E-4B9E-B496-13ABC7EC6F6E}">
      <dsp:nvSpPr>
        <dsp:cNvPr id="0" name=""/>
        <dsp:cNvSpPr/>
      </dsp:nvSpPr>
      <dsp:spPr>
        <a:xfrm>
          <a:off x="3756" y="2370716"/>
          <a:ext cx="3266122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kern="1200" dirty="0" smtClean="0"/>
            <a:t>รายละเอียดข้อมูลในรายงานไม่ถูกต้องและไม่ชัดเจน</a:t>
          </a:r>
          <a:endParaRPr lang="th-TH" sz="3700" kern="1200" dirty="0"/>
        </a:p>
      </dsp:txBody>
      <dsp:txXfrm>
        <a:off x="108939" y="2475899"/>
        <a:ext cx="3055756" cy="1944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61D16-1D7A-4876-AE5E-CBECDC28A08B}">
      <dsp:nvSpPr>
        <dsp:cNvPr id="0" name=""/>
        <dsp:cNvSpPr/>
      </dsp:nvSpPr>
      <dsp:spPr>
        <a:xfrm>
          <a:off x="144024" y="9528"/>
          <a:ext cx="1723444" cy="1034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SUPRA</a:t>
          </a:r>
          <a:endParaRPr lang="th-TH" sz="3100" kern="1200" dirty="0"/>
        </a:p>
      </dsp:txBody>
      <dsp:txXfrm>
        <a:off x="174311" y="39815"/>
        <a:ext cx="1662870" cy="973492"/>
      </dsp:txXfrm>
    </dsp:sp>
    <dsp:sp modelId="{113B7ACE-F570-420F-A651-38E21C03739C}">
      <dsp:nvSpPr>
        <dsp:cNvPr id="0" name=""/>
        <dsp:cNvSpPr/>
      </dsp:nvSpPr>
      <dsp:spPr>
        <a:xfrm rot="5400000">
          <a:off x="709117" y="1192096"/>
          <a:ext cx="439240" cy="576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/>
        </a:p>
      </dsp:txBody>
      <dsp:txXfrm rot="-5400000">
        <a:off x="755768" y="1260758"/>
        <a:ext cx="345939" cy="307468"/>
      </dsp:txXfrm>
    </dsp:sp>
    <dsp:sp modelId="{A6018AFD-F425-497C-B900-17311B9C3D18}">
      <dsp:nvSpPr>
        <dsp:cNvPr id="0" name=""/>
        <dsp:cNvSpPr/>
      </dsp:nvSpPr>
      <dsp:spPr>
        <a:xfrm>
          <a:off x="144024" y="1872212"/>
          <a:ext cx="1656185" cy="993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rPr>
            <a:t>รพ ตามบัตร</a:t>
          </a:r>
          <a:endParaRPr lang="th-TH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 New" pitchFamily="34" charset="-34"/>
            <a:cs typeface="TH Sarabun New" pitchFamily="34" charset="-34"/>
          </a:endParaRPr>
        </a:p>
      </dsp:txBody>
      <dsp:txXfrm>
        <a:off x="173129" y="1901317"/>
        <a:ext cx="1597975" cy="935501"/>
      </dsp:txXfrm>
    </dsp:sp>
    <dsp:sp modelId="{00ABF129-8F0E-4762-814B-A25979593240}">
      <dsp:nvSpPr>
        <dsp:cNvPr id="0" name=""/>
        <dsp:cNvSpPr/>
      </dsp:nvSpPr>
      <dsp:spPr>
        <a:xfrm rot="5378835">
          <a:off x="763863" y="2968784"/>
          <a:ext cx="427443" cy="576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/>
        </a:p>
      </dsp:txBody>
      <dsp:txXfrm rot="-5400000">
        <a:off x="804221" y="3043346"/>
        <a:ext cx="345939" cy="299210"/>
      </dsp:txXfrm>
    </dsp:sp>
    <dsp:sp modelId="{CC8227C3-78FE-4016-88E9-45E2D6F841C1}">
      <dsp:nvSpPr>
        <dsp:cNvPr id="0" name=""/>
        <dsp:cNvSpPr/>
      </dsp:nvSpPr>
      <dsp:spPr>
        <a:xfrm>
          <a:off x="144024" y="3672405"/>
          <a:ext cx="1678434" cy="1007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rPr>
            <a:t>จ่ายเงิน</a:t>
          </a:r>
          <a:endParaRPr lang="th-TH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 New" pitchFamily="34" charset="-34"/>
            <a:cs typeface="TH Sarabun New" pitchFamily="34" charset="-34"/>
          </a:endParaRPr>
        </a:p>
      </dsp:txBody>
      <dsp:txXfrm>
        <a:off x="173520" y="3701901"/>
        <a:ext cx="1619442" cy="948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0.33613</cdr:x>
      <cdr:y>0.07792</cdr:y>
    </cdr:from>
    <cdr:to>
      <cdr:x>0.39496</cdr:x>
      <cdr:y>0.1039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857520" y="428628"/>
          <a:ext cx="500066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0.29412</cdr:x>
      <cdr:y>0.05195</cdr:y>
    </cdr:from>
    <cdr:to>
      <cdr:x>0.36975</cdr:x>
      <cdr:y>0.09091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500330" y="285752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dirty="0"/>
        </a:p>
      </cdr:txBody>
    </cdr:sp>
  </cdr:relSizeAnchor>
  <cdr:relSizeAnchor xmlns:cdr="http://schemas.openxmlformats.org/drawingml/2006/chartDrawing">
    <cdr:from>
      <cdr:x>0.34454</cdr:x>
      <cdr:y>0.07792</cdr:y>
    </cdr:from>
    <cdr:to>
      <cdr:x>0.41176</cdr:x>
      <cdr:y>0.11688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2928958" y="428628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อ.เมือง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0.42187</cdr:x>
      <cdr:y>0.15053</cdr:y>
    </cdr:from>
    <cdr:to>
      <cdr:x>0.42206</cdr:x>
      <cdr:y>0.20248</cdr:y>
    </cdr:to>
    <cdr:sp macro="" textlink="">
      <cdr:nvSpPr>
        <cdr:cNvPr id="28" name="ลูกศรเชื่อมต่อแบบตรง 27"/>
        <cdr:cNvSpPr/>
      </cdr:nvSpPr>
      <cdr:spPr>
        <a:xfrm xmlns:a="http://schemas.openxmlformats.org/drawingml/2006/main" rot="5400000" flipH="1" flipV="1">
          <a:off x="3685910" y="1171818"/>
          <a:ext cx="345128" cy="17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0.48739</cdr:x>
      <cdr:y>0.11688</cdr:y>
    </cdr:from>
    <cdr:to>
      <cdr:x>0.55462</cdr:x>
      <cdr:y>0.14286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4143404" y="642942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0.34375</cdr:x>
      <cdr:y>0.12903</cdr:y>
    </cdr:from>
    <cdr:to>
      <cdr:x>0.34394</cdr:x>
      <cdr:y>0.18098</cdr:y>
    </cdr:to>
    <cdr:sp macro="" textlink="">
      <cdr:nvSpPr>
        <cdr:cNvPr id="31" name="ลูกศรเชื่อมต่อแบบตรง 30"/>
        <cdr:cNvSpPr/>
      </cdr:nvSpPr>
      <cdr:spPr>
        <a:xfrm xmlns:a="http://schemas.openxmlformats.org/drawingml/2006/main" rot="5400000" flipH="1" flipV="1">
          <a:off x="2971531" y="1028941"/>
          <a:ext cx="345127" cy="170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0.29412</cdr:x>
      <cdr:y>0.1039</cdr:y>
    </cdr:from>
    <cdr:to>
      <cdr:x>0.2943</cdr:x>
      <cdr:y>0.16883</cdr:y>
    </cdr:to>
    <cdr:sp macro="" textlink="">
      <cdr:nvSpPr>
        <cdr:cNvPr id="33" name="ลูกศรเชื่อมต่อแบบตรง 32"/>
        <cdr:cNvSpPr/>
      </cdr:nvSpPr>
      <cdr:spPr>
        <a:xfrm xmlns:a="http://schemas.openxmlformats.org/drawingml/2006/main" rot="5400000" flipH="1" flipV="1">
          <a:off x="2322529" y="749305"/>
          <a:ext cx="357190" cy="15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0.28571</cdr:x>
      <cdr:y>0.06494</cdr:y>
    </cdr:from>
    <cdr:to>
      <cdr:x>0.34454</cdr:x>
      <cdr:y>0.09091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428892" y="357190"/>
          <a:ext cx="500066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หนอง</a:t>
          </a:r>
          <a:r>
            <a:rPr lang="th-TH" sz="1100" dirty="0" err="1" smtClean="0"/>
            <a:t>ฮี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0.26562</cdr:x>
      <cdr:y>0.12903</cdr:y>
    </cdr:from>
    <cdr:to>
      <cdr:x>0.271</cdr:x>
      <cdr:y>0.18098</cdr:y>
    </cdr:to>
    <cdr:sp macro="" textlink="">
      <cdr:nvSpPr>
        <cdr:cNvPr id="36" name="ลูกศรเชื่อมต่อแบบตรง 35"/>
        <cdr:cNvSpPr/>
      </cdr:nvSpPr>
      <cdr:spPr>
        <a:xfrm xmlns:a="http://schemas.openxmlformats.org/drawingml/2006/main" rot="5400000" flipH="1" flipV="1">
          <a:off x="2280885" y="1005207"/>
          <a:ext cx="345127" cy="4917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0.2521</cdr:x>
      <cdr:y>0.02597</cdr:y>
    </cdr:from>
    <cdr:to>
      <cdr:x>0.31933</cdr:x>
      <cdr:y>0.06494</cdr:y>
    </cdr:to>
    <cdr:sp macro="" textlink="">
      <cdr:nvSpPr>
        <cdr:cNvPr id="37" name="TextBox 36"/>
        <cdr:cNvSpPr txBox="1"/>
      </cdr:nvSpPr>
      <cdr:spPr>
        <a:xfrm xmlns:a="http://schemas.openxmlformats.org/drawingml/2006/main">
          <a:off x="2143140" y="142876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ทุ่งเขาหลวง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0.22656</cdr:x>
      <cdr:y>0.12903</cdr:y>
    </cdr:from>
    <cdr:to>
      <cdr:x>0.22675</cdr:x>
      <cdr:y>0.18098</cdr:y>
    </cdr:to>
    <cdr:sp macro="" textlink="">
      <cdr:nvSpPr>
        <cdr:cNvPr id="39" name="ลูกศรเชื่อมต่อแบบตรง 38"/>
        <cdr:cNvSpPr/>
      </cdr:nvSpPr>
      <cdr:spPr>
        <a:xfrm xmlns:a="http://schemas.openxmlformats.org/drawingml/2006/main" rot="5400000" flipH="1" flipV="1">
          <a:off x="1899960" y="1028941"/>
          <a:ext cx="345127" cy="17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0.21849</cdr:x>
      <cdr:y>0.05195</cdr:y>
    </cdr:from>
    <cdr:to>
      <cdr:x>0.26891</cdr:x>
      <cdr:y>0.07792</cdr:y>
    </cdr:to>
    <cdr:sp macro="" textlink="">
      <cdr:nvSpPr>
        <cdr:cNvPr id="40" name="TextBox 39"/>
        <cdr:cNvSpPr txBox="1"/>
      </cdr:nvSpPr>
      <cdr:spPr>
        <a:xfrm xmlns:a="http://schemas.openxmlformats.org/drawingml/2006/main">
          <a:off x="1857388" y="285752"/>
          <a:ext cx="428628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เชียงขวัญ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0.1875</cdr:x>
      <cdr:y>0.09677</cdr:y>
    </cdr:from>
    <cdr:to>
      <cdr:x>0.18768</cdr:x>
      <cdr:y>0.20067</cdr:y>
    </cdr:to>
    <cdr:sp macro="" textlink="">
      <cdr:nvSpPr>
        <cdr:cNvPr id="42" name="ลูกศรเชื่อมต่อแบบตรง 41"/>
        <cdr:cNvSpPr/>
      </cdr:nvSpPr>
      <cdr:spPr>
        <a:xfrm xmlns:a="http://schemas.openxmlformats.org/drawingml/2006/main" rot="5400000" flipH="1" flipV="1">
          <a:off x="1370206" y="987191"/>
          <a:ext cx="690255" cy="17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0.13445</cdr:x>
      <cdr:y>0.05195</cdr:y>
    </cdr:from>
    <cdr:to>
      <cdr:x>0.21008</cdr:x>
      <cdr:y>0.09091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1143008" y="285752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จังหาร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0.1875</cdr:x>
      <cdr:y>0.48052</cdr:y>
    </cdr:from>
    <cdr:to>
      <cdr:x>0.19346</cdr:x>
      <cdr:y>0.51613</cdr:y>
    </cdr:to>
    <cdr:sp macro="" textlink="">
      <cdr:nvSpPr>
        <cdr:cNvPr id="45" name="ลูกศรเชื่อมต่อแบบตรง 44"/>
        <cdr:cNvSpPr/>
      </cdr:nvSpPr>
      <cdr:spPr>
        <a:xfrm xmlns:a="http://schemas.openxmlformats.org/drawingml/2006/main" rot="5400000">
          <a:off x="1623473" y="3283439"/>
          <a:ext cx="236569" cy="5455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0.28125</cdr:x>
      <cdr:y>0.49462</cdr:y>
    </cdr:from>
    <cdr:to>
      <cdr:x>0.28144</cdr:x>
      <cdr:y>0.55956</cdr:y>
    </cdr:to>
    <cdr:sp macro="" textlink="">
      <cdr:nvSpPr>
        <cdr:cNvPr id="50" name="ลูกศรเชื่อมต่อแบบตรง 49"/>
        <cdr:cNvSpPr/>
      </cdr:nvSpPr>
      <cdr:spPr>
        <a:xfrm xmlns:a="http://schemas.openxmlformats.org/drawingml/2006/main" rot="5400000">
          <a:off x="2356885" y="3500975"/>
          <a:ext cx="431410" cy="170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0.2521</cdr:x>
      <cdr:y>0.58442</cdr:y>
    </cdr:from>
    <cdr:to>
      <cdr:x>0.31933</cdr:x>
      <cdr:y>0.63636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2143140" y="321471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หนองพอก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0.35937</cdr:x>
      <cdr:y>0.48387</cdr:y>
    </cdr:from>
    <cdr:to>
      <cdr:x>0.35956</cdr:x>
      <cdr:y>0.56179</cdr:y>
    </cdr:to>
    <cdr:sp macro="" textlink="">
      <cdr:nvSpPr>
        <cdr:cNvPr id="53" name="ลูกศรเชื่อมต่อแบบตรง 52"/>
        <cdr:cNvSpPr/>
      </cdr:nvSpPr>
      <cdr:spPr>
        <a:xfrm xmlns:a="http://schemas.openxmlformats.org/drawingml/2006/main" rot="5400000">
          <a:off x="3028125" y="3472677"/>
          <a:ext cx="517692" cy="171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0.33613</cdr:x>
      <cdr:y>0.58442</cdr:y>
    </cdr:from>
    <cdr:to>
      <cdr:x>0.41176</cdr:x>
      <cdr:y>0.63636</cdr:y>
    </cdr:to>
    <cdr:sp macro="" textlink="">
      <cdr:nvSpPr>
        <cdr:cNvPr id="54" name="TextBox 53"/>
        <cdr:cNvSpPr txBox="1"/>
      </cdr:nvSpPr>
      <cdr:spPr>
        <a:xfrm xmlns:a="http://schemas.openxmlformats.org/drawingml/2006/main">
          <a:off x="2857520" y="3214710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โพธิ์ชัย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0.4375</cdr:x>
      <cdr:y>0.46236</cdr:y>
    </cdr:from>
    <cdr:to>
      <cdr:x>0.43769</cdr:x>
      <cdr:y>0.5273</cdr:y>
    </cdr:to>
    <cdr:sp macro="" textlink="">
      <cdr:nvSpPr>
        <cdr:cNvPr id="56" name="ลูกศรเชื่อมต่อแบบตรง 55"/>
        <cdr:cNvSpPr/>
      </cdr:nvSpPr>
      <cdr:spPr>
        <a:xfrm xmlns:a="http://schemas.openxmlformats.org/drawingml/2006/main" rot="5400000">
          <a:off x="3785645" y="3286661"/>
          <a:ext cx="431411" cy="170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0.42857</cdr:x>
      <cdr:y>0.55844</cdr:y>
    </cdr:from>
    <cdr:to>
      <cdr:x>0.52101</cdr:x>
      <cdr:y>0.5974</cdr:y>
    </cdr:to>
    <cdr:sp macro="" textlink="">
      <cdr:nvSpPr>
        <cdr:cNvPr id="57" name="TextBox 56"/>
        <cdr:cNvSpPr txBox="1"/>
      </cdr:nvSpPr>
      <cdr:spPr>
        <a:xfrm xmlns:a="http://schemas.openxmlformats.org/drawingml/2006/main">
          <a:off x="3643338" y="3071834"/>
          <a:ext cx="78581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200" dirty="0" smtClean="0"/>
            <a:t>โพน</a:t>
          </a:r>
          <a:r>
            <a:rPr lang="th-TH" sz="1100" dirty="0" smtClean="0"/>
            <a:t>ทอง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0.49219</cdr:x>
      <cdr:y>0.4086</cdr:y>
    </cdr:from>
    <cdr:to>
      <cdr:x>0.5258</cdr:x>
      <cdr:y>0.40889</cdr:y>
    </cdr:to>
    <cdr:sp macro="" textlink="">
      <cdr:nvSpPr>
        <cdr:cNvPr id="59" name="ลูกศรเชื่อมต่อแบบตรง 58"/>
        <cdr:cNvSpPr/>
      </cdr:nvSpPr>
      <cdr:spPr>
        <a:xfrm xmlns:a="http://schemas.openxmlformats.org/drawingml/2006/main">
          <a:off x="4500562" y="2714620"/>
          <a:ext cx="307361" cy="191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0.60504</cdr:x>
      <cdr:y>0.46753</cdr:y>
    </cdr:from>
    <cdr:to>
      <cdr:x>0.68067</cdr:x>
      <cdr:y>0.54545</cdr:y>
    </cdr:to>
    <cdr:sp macro="" textlink="">
      <cdr:nvSpPr>
        <cdr:cNvPr id="60" name="TextBox 59"/>
        <cdr:cNvSpPr txBox="1"/>
      </cdr:nvSpPr>
      <cdr:spPr>
        <a:xfrm xmlns:a="http://schemas.openxmlformats.org/drawingml/2006/main">
          <a:off x="5143536" y="2571768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400" dirty="0"/>
        </a:p>
      </cdr:txBody>
    </cdr:sp>
  </cdr:relSizeAnchor>
  <cdr:relSizeAnchor xmlns:cdr="http://schemas.openxmlformats.org/drawingml/2006/chartDrawing">
    <cdr:from>
      <cdr:x>0.4958</cdr:x>
      <cdr:y>0.2987</cdr:y>
    </cdr:from>
    <cdr:to>
      <cdr:x>0.53782</cdr:x>
      <cdr:y>0.29899</cdr:y>
    </cdr:to>
    <cdr:sp macro="" textlink="">
      <cdr:nvSpPr>
        <cdr:cNvPr id="64" name="ลูกศรเชื่อมต่อแบบตรง 63"/>
        <cdr:cNvSpPr/>
      </cdr:nvSpPr>
      <cdr:spPr>
        <a:xfrm xmlns:a="http://schemas.openxmlformats.org/drawingml/2006/main">
          <a:off x="4214842" y="1643074"/>
          <a:ext cx="357190" cy="15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0.53782</cdr:x>
      <cdr:y>0.2987</cdr:y>
    </cdr:from>
    <cdr:to>
      <cdr:x>0.59664</cdr:x>
      <cdr:y>0.35065</cdr:y>
    </cdr:to>
    <cdr:sp macro="" textlink="">
      <cdr:nvSpPr>
        <cdr:cNvPr id="65" name="TextBox 64"/>
        <cdr:cNvSpPr txBox="1"/>
      </cdr:nvSpPr>
      <cdr:spPr>
        <a:xfrm xmlns:a="http://schemas.openxmlformats.org/drawingml/2006/main">
          <a:off x="4572032" y="1643074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200" dirty="0" smtClean="0"/>
            <a:t>ธวัชบุรี</a:t>
          </a:r>
          <a:endParaRPr lang="th-TH" sz="1200" dirty="0"/>
        </a:p>
      </cdr:txBody>
    </cdr:sp>
  </cdr:relSizeAnchor>
  <cdr:relSizeAnchor xmlns:cdr="http://schemas.openxmlformats.org/drawingml/2006/chartDrawing">
    <cdr:from>
      <cdr:x>0.46094</cdr:x>
      <cdr:y>0.2258</cdr:y>
    </cdr:from>
    <cdr:to>
      <cdr:x>0.50295</cdr:x>
      <cdr:y>0.22609</cdr:y>
    </cdr:to>
    <cdr:sp macro="" textlink="">
      <cdr:nvSpPr>
        <cdr:cNvPr id="67" name="ลูกศรเชื่อมต่อแบบตรง 66"/>
        <cdr:cNvSpPr/>
      </cdr:nvSpPr>
      <cdr:spPr>
        <a:xfrm xmlns:a="http://schemas.openxmlformats.org/drawingml/2006/main">
          <a:off x="4214810" y="1500174"/>
          <a:ext cx="384202" cy="191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0.5042</cdr:x>
      <cdr:y>0.16883</cdr:y>
    </cdr:from>
    <cdr:to>
      <cdr:x>0.58824</cdr:x>
      <cdr:y>0.22078</cdr:y>
    </cdr:to>
    <cdr:sp macro="" textlink="">
      <cdr:nvSpPr>
        <cdr:cNvPr id="68" name="TextBox 67"/>
        <cdr:cNvSpPr txBox="1"/>
      </cdr:nvSpPr>
      <cdr:spPr>
        <a:xfrm xmlns:a="http://schemas.openxmlformats.org/drawingml/2006/main">
          <a:off x="4286280" y="928694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400" dirty="0" smtClean="0"/>
            <a:t>ปทุม</a:t>
          </a:r>
          <a:r>
            <a:rPr lang="th-TH" sz="1400" dirty="0" err="1" smtClean="0"/>
            <a:t>รัตต์</a:t>
          </a:r>
          <a:endParaRPr lang="th-TH" sz="1400" dirty="0"/>
        </a:p>
      </cdr:txBody>
    </cdr:sp>
  </cdr:relSizeAnchor>
  <cdr:relSizeAnchor xmlns:cdr="http://schemas.openxmlformats.org/drawingml/2006/chartDrawing">
    <cdr:from>
      <cdr:x>0.06723</cdr:x>
      <cdr:y>0.38961</cdr:y>
    </cdr:from>
    <cdr:to>
      <cdr:x>0.10924</cdr:x>
      <cdr:y>0.3899</cdr:y>
    </cdr:to>
    <cdr:sp macro="" textlink="">
      <cdr:nvSpPr>
        <cdr:cNvPr id="70" name="ลูกศรเชื่อมต่อแบบตรง 69"/>
        <cdr:cNvSpPr/>
      </cdr:nvSpPr>
      <cdr:spPr>
        <a:xfrm xmlns:a="http://schemas.openxmlformats.org/drawingml/2006/main" rot="10800000">
          <a:off x="571504" y="2143140"/>
          <a:ext cx="357190" cy="15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0.0084</cdr:x>
      <cdr:y>0.36364</cdr:y>
    </cdr:from>
    <cdr:to>
      <cdr:x>0.06723</cdr:x>
      <cdr:y>0.41558</cdr:y>
    </cdr:to>
    <cdr:sp macro="" textlink="">
      <cdr:nvSpPr>
        <cdr:cNvPr id="71" name="TextBox 70"/>
        <cdr:cNvSpPr txBox="1"/>
      </cdr:nvSpPr>
      <cdr:spPr>
        <a:xfrm xmlns:a="http://schemas.openxmlformats.org/drawingml/2006/main">
          <a:off x="71438" y="2000264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สุวรรณภูมิ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0.07563</cdr:x>
      <cdr:y>0.2987</cdr:y>
    </cdr:from>
    <cdr:to>
      <cdr:x>0.10924</cdr:x>
      <cdr:y>0.29899</cdr:y>
    </cdr:to>
    <cdr:sp macro="" textlink="">
      <cdr:nvSpPr>
        <cdr:cNvPr id="73" name="ลูกศรเชื่อมต่อแบบตรง 72"/>
        <cdr:cNvSpPr/>
      </cdr:nvSpPr>
      <cdr:spPr>
        <a:xfrm xmlns:a="http://schemas.openxmlformats.org/drawingml/2006/main" rot="10800000">
          <a:off x="642942" y="1643074"/>
          <a:ext cx="285753" cy="15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0.01681</cdr:x>
      <cdr:y>0.27273</cdr:y>
    </cdr:from>
    <cdr:to>
      <cdr:x>0.06723</cdr:x>
      <cdr:y>0.31169</cdr:y>
    </cdr:to>
    <cdr:sp macro="" textlink="">
      <cdr:nvSpPr>
        <cdr:cNvPr id="74" name="TextBox 73"/>
        <cdr:cNvSpPr txBox="1"/>
      </cdr:nvSpPr>
      <cdr:spPr>
        <a:xfrm xmlns:a="http://schemas.openxmlformats.org/drawingml/2006/main">
          <a:off x="142876" y="150019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เมืองสรวง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0.07563</cdr:x>
      <cdr:y>0.27273</cdr:y>
    </cdr:from>
    <cdr:to>
      <cdr:x>0.10924</cdr:x>
      <cdr:y>0.28104</cdr:y>
    </cdr:to>
    <cdr:sp macro="" textlink="">
      <cdr:nvSpPr>
        <cdr:cNvPr id="76" name="ลูกศรเชื่อมต่อแบบตรง 75"/>
        <cdr:cNvSpPr/>
      </cdr:nvSpPr>
      <cdr:spPr>
        <a:xfrm xmlns:a="http://schemas.openxmlformats.org/drawingml/2006/main" rot="10800000">
          <a:off x="642942" y="1500198"/>
          <a:ext cx="285753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0.07812</cdr:x>
      <cdr:y>0.24731</cdr:y>
    </cdr:from>
    <cdr:to>
      <cdr:x>0.12014</cdr:x>
      <cdr:y>0.2476</cdr:y>
    </cdr:to>
    <cdr:sp macro="" textlink="">
      <cdr:nvSpPr>
        <cdr:cNvPr id="79" name="ลูกศรเชื่อมต่อแบบตรง 78"/>
        <cdr:cNvSpPr/>
      </cdr:nvSpPr>
      <cdr:spPr>
        <a:xfrm xmlns:a="http://schemas.openxmlformats.org/drawingml/2006/main" rot="10800000">
          <a:off x="714348" y="1643050"/>
          <a:ext cx="384203" cy="19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0.01681</cdr:x>
      <cdr:y>0.16883</cdr:y>
    </cdr:from>
    <cdr:to>
      <cdr:x>0.09244</cdr:x>
      <cdr:y>0.20779</cdr:y>
    </cdr:to>
    <cdr:sp macro="" textlink="">
      <cdr:nvSpPr>
        <cdr:cNvPr id="80" name="TextBox 79"/>
        <cdr:cNvSpPr txBox="1"/>
      </cdr:nvSpPr>
      <cdr:spPr>
        <a:xfrm xmlns:a="http://schemas.openxmlformats.org/drawingml/2006/main">
          <a:off x="142876" y="928694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0.01681</cdr:x>
      <cdr:y>0.19481</cdr:y>
    </cdr:from>
    <cdr:to>
      <cdr:x>0.08403</cdr:x>
      <cdr:y>0.24675</cdr:y>
    </cdr:to>
    <cdr:sp macro="" textlink="">
      <cdr:nvSpPr>
        <cdr:cNvPr id="81" name="TextBox 80"/>
        <cdr:cNvSpPr txBox="1"/>
      </cdr:nvSpPr>
      <cdr:spPr>
        <a:xfrm xmlns:a="http://schemas.openxmlformats.org/drawingml/2006/main">
          <a:off x="142876" y="107157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อาจสามารถ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0.10924</cdr:x>
      <cdr:y>0.18182</cdr:y>
    </cdr:from>
    <cdr:to>
      <cdr:x>0.14286</cdr:x>
      <cdr:y>0.22078</cdr:y>
    </cdr:to>
    <cdr:sp macro="" textlink="">
      <cdr:nvSpPr>
        <cdr:cNvPr id="83" name="ลูกศรเชื่อมต่อแบบตรง 82"/>
        <cdr:cNvSpPr/>
      </cdr:nvSpPr>
      <cdr:spPr>
        <a:xfrm xmlns:a="http://schemas.openxmlformats.org/drawingml/2006/main" rot="10800000">
          <a:off x="928694" y="1000132"/>
          <a:ext cx="285753" cy="21431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0.05882</cdr:x>
      <cdr:y>0.14286</cdr:y>
    </cdr:from>
    <cdr:to>
      <cdr:x>0.14286</cdr:x>
      <cdr:y>0.18182</cdr:y>
    </cdr:to>
    <cdr:sp macro="" textlink="">
      <cdr:nvSpPr>
        <cdr:cNvPr id="84" name="TextBox 83"/>
        <cdr:cNvSpPr txBox="1"/>
      </cdr:nvSpPr>
      <cdr:spPr>
        <a:xfrm xmlns:a="http://schemas.openxmlformats.org/drawingml/2006/main">
          <a:off x="500066" y="785818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err="1" smtClean="0"/>
            <a:t>เมย</a:t>
          </a:r>
          <a:r>
            <a:rPr lang="th-TH" sz="1100" dirty="0" smtClean="0"/>
            <a:t>วดี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0.14062</cdr:x>
      <cdr:y>0.17204</cdr:y>
    </cdr:from>
    <cdr:to>
      <cdr:x>0.15743</cdr:x>
      <cdr:y>0.211</cdr:y>
    </cdr:to>
    <cdr:sp macro="" textlink="">
      <cdr:nvSpPr>
        <cdr:cNvPr id="86" name="ลูกศรเชื่อมต่อแบบตรง 85"/>
        <cdr:cNvSpPr/>
      </cdr:nvSpPr>
      <cdr:spPr>
        <a:xfrm xmlns:a="http://schemas.openxmlformats.org/drawingml/2006/main" rot="16200000" flipV="1">
          <a:off x="1233269" y="1195567"/>
          <a:ext cx="258847" cy="15368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0.10084</cdr:x>
      <cdr:y>0.12987</cdr:y>
    </cdr:from>
    <cdr:to>
      <cdr:x>0.18487</cdr:x>
      <cdr:y>0.18182</cdr:y>
    </cdr:to>
    <cdr:sp macro="" textlink="">
      <cdr:nvSpPr>
        <cdr:cNvPr id="87" name="TextBox 86"/>
        <cdr:cNvSpPr txBox="1"/>
      </cdr:nvSpPr>
      <cdr:spPr>
        <a:xfrm xmlns:a="http://schemas.openxmlformats.org/drawingml/2006/main">
          <a:off x="857256" y="714380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ศรีสมเด็จ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0.36134</cdr:x>
      <cdr:y>0.01299</cdr:y>
    </cdr:from>
    <cdr:to>
      <cdr:x>0.68067</cdr:x>
      <cdr:y>0.07792</cdr:y>
    </cdr:to>
    <cdr:sp macro="" textlink="">
      <cdr:nvSpPr>
        <cdr:cNvPr id="88" name="TextBox 87"/>
        <cdr:cNvSpPr txBox="1"/>
      </cdr:nvSpPr>
      <cdr:spPr>
        <a:xfrm xmlns:a="http://schemas.openxmlformats.org/drawingml/2006/main">
          <a:off x="3071834" y="71438"/>
          <a:ext cx="271464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0.42857</cdr:x>
      <cdr:y>0.02597</cdr:y>
    </cdr:from>
    <cdr:to>
      <cdr:x>0.68067</cdr:x>
      <cdr:y>0.11688</cdr:y>
    </cdr:to>
    <cdr:sp macro="" textlink="">
      <cdr:nvSpPr>
        <cdr:cNvPr id="90" name="TextBox 89"/>
        <cdr:cNvSpPr txBox="1"/>
      </cdr:nvSpPr>
      <cdr:spPr>
        <a:xfrm xmlns:a="http://schemas.openxmlformats.org/drawingml/2006/main">
          <a:off x="3643338" y="142876"/>
          <a:ext cx="2143140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รพ.สต.ทั้งหมด 228 แห่ง </a:t>
          </a:r>
          <a:endParaRPr lang="th-TH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0.06723</cdr:x>
      <cdr:y>0.61039</cdr:y>
    </cdr:from>
    <cdr:to>
      <cdr:x>0.67227</cdr:x>
      <cdr:y>1</cdr:y>
    </cdr:to>
    <cdr:sp macro="" textlink="">
      <cdr:nvSpPr>
        <cdr:cNvPr id="91" name="TextBox 90"/>
        <cdr:cNvSpPr txBox="1"/>
      </cdr:nvSpPr>
      <cdr:spPr>
        <a:xfrm xmlns:a="http://schemas.openxmlformats.org/drawingml/2006/main">
          <a:off x="571504" y="4000528"/>
          <a:ext cx="5143536" cy="2143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0.07563</cdr:x>
      <cdr:y>0.64935</cdr:y>
    </cdr:from>
    <cdr:to>
      <cdr:x>0.67227</cdr:x>
      <cdr:y>1</cdr:y>
    </cdr:to>
    <cdr:sp macro="" textlink="">
      <cdr:nvSpPr>
        <cdr:cNvPr id="92" name="TextBox 91"/>
        <cdr:cNvSpPr txBox="1"/>
      </cdr:nvSpPr>
      <cdr:spPr>
        <a:xfrm xmlns:a="http://schemas.openxmlformats.org/drawingml/2006/main">
          <a:off x="642942" y="3571900"/>
          <a:ext cx="5072098" cy="1928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0.13281</cdr:x>
      <cdr:y>0.49462</cdr:y>
    </cdr:from>
    <cdr:to>
      <cdr:x>0.22525</cdr:x>
      <cdr:y>0.58553</cdr:y>
    </cdr:to>
    <cdr:sp macro="" textlink="">
      <cdr:nvSpPr>
        <cdr:cNvPr id="98" name="TextBox 97"/>
        <cdr:cNvSpPr txBox="1"/>
      </cdr:nvSpPr>
      <cdr:spPr>
        <a:xfrm xmlns:a="http://schemas.openxmlformats.org/drawingml/2006/main">
          <a:off x="1214414" y="3286124"/>
          <a:ext cx="845243" cy="603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400" dirty="0" err="1" smtClean="0"/>
            <a:t>เสล</a:t>
          </a:r>
          <a:r>
            <a:rPr lang="th-TH" sz="1400" dirty="0" smtClean="0"/>
            <a:t>ภูมิ</a:t>
          </a:r>
          <a:endParaRPr lang="th-TH" sz="1400" dirty="0"/>
        </a:p>
      </cdr:txBody>
    </cdr:sp>
  </cdr:relSizeAnchor>
  <cdr:relSizeAnchor xmlns:cdr="http://schemas.openxmlformats.org/drawingml/2006/chartDrawing">
    <cdr:from>
      <cdr:x>0.53782</cdr:x>
      <cdr:y>0.41558</cdr:y>
    </cdr:from>
    <cdr:to>
      <cdr:x>0.63025</cdr:x>
      <cdr:y>0.49351</cdr:y>
    </cdr:to>
    <cdr:sp macro="" textlink="">
      <cdr:nvSpPr>
        <cdr:cNvPr id="99" name="TextBox 98"/>
        <cdr:cNvSpPr txBox="1"/>
      </cdr:nvSpPr>
      <cdr:spPr>
        <a:xfrm xmlns:a="http://schemas.openxmlformats.org/drawingml/2006/main">
          <a:off x="4572032" y="2286016"/>
          <a:ext cx="78581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200" dirty="0" smtClean="0"/>
            <a:t>พนมไพร</a:t>
          </a:r>
          <a:endParaRPr lang="th-TH" sz="1200" dirty="0"/>
        </a:p>
      </cdr:txBody>
    </cdr:sp>
  </cdr:relSizeAnchor>
  <cdr:relSizeAnchor xmlns:cdr="http://schemas.openxmlformats.org/drawingml/2006/chartDrawing">
    <cdr:from>
      <cdr:x>0.42017</cdr:x>
      <cdr:y>0.09091</cdr:y>
    </cdr:from>
    <cdr:to>
      <cdr:x>0.5042</cdr:x>
      <cdr:y>0.14286</cdr:y>
    </cdr:to>
    <cdr:sp macro="" textlink="">
      <cdr:nvSpPr>
        <cdr:cNvPr id="101" name="TextBox 100"/>
        <cdr:cNvSpPr txBox="1"/>
      </cdr:nvSpPr>
      <cdr:spPr>
        <a:xfrm xmlns:a="http://schemas.openxmlformats.org/drawingml/2006/main">
          <a:off x="3571900" y="500066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เกษตรวิสัย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0.48437</cdr:x>
      <cdr:y>0.26881</cdr:y>
    </cdr:from>
    <cdr:to>
      <cdr:x>0.52639</cdr:x>
      <cdr:y>0.2691</cdr:y>
    </cdr:to>
    <cdr:sp macro="" textlink="">
      <cdr:nvSpPr>
        <cdr:cNvPr id="103" name="ลูกศรเชื่อมต่อแบบตรง 102"/>
        <cdr:cNvSpPr/>
      </cdr:nvSpPr>
      <cdr:spPr>
        <a:xfrm xmlns:a="http://schemas.openxmlformats.org/drawingml/2006/main">
          <a:off x="4429124" y="1785926"/>
          <a:ext cx="384202" cy="191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0.53782</cdr:x>
      <cdr:y>0.23377</cdr:y>
    </cdr:from>
    <cdr:to>
      <cdr:x>0.63025</cdr:x>
      <cdr:y>0.28571</cdr:y>
    </cdr:to>
    <cdr:sp macro="" textlink="">
      <cdr:nvSpPr>
        <cdr:cNvPr id="104" name="TextBox 103"/>
        <cdr:cNvSpPr txBox="1"/>
      </cdr:nvSpPr>
      <cdr:spPr>
        <a:xfrm xmlns:a="http://schemas.openxmlformats.org/drawingml/2006/main">
          <a:off x="4572032" y="1285884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จตุร</a:t>
          </a:r>
          <a:r>
            <a:rPr lang="th-TH" sz="1100" dirty="0" err="1" smtClean="0"/>
            <a:t>พักตร</a:t>
          </a:r>
          <a:r>
            <a:rPr lang="th-TH" sz="1100" dirty="0" smtClean="0"/>
            <a:t>พิมาน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0.05042</cdr:x>
      <cdr:y>0.74026</cdr:y>
    </cdr:from>
    <cdr:to>
      <cdr:x>0.68067</cdr:x>
      <cdr:y>1</cdr:y>
    </cdr:to>
    <cdr:sp macro="" textlink="">
      <cdr:nvSpPr>
        <cdr:cNvPr id="106" name="TextBox 105"/>
        <cdr:cNvSpPr txBox="1"/>
      </cdr:nvSpPr>
      <cdr:spPr>
        <a:xfrm xmlns:a="http://schemas.openxmlformats.org/drawingml/2006/main">
          <a:off x="428628" y="4071942"/>
          <a:ext cx="5357850" cy="1428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0.04202</cdr:x>
      <cdr:y>0.74026</cdr:y>
    </cdr:from>
    <cdr:to>
      <cdr:x>0.67227</cdr:x>
      <cdr:y>1</cdr:y>
    </cdr:to>
    <cdr:sp macro="" textlink="">
      <cdr:nvSpPr>
        <cdr:cNvPr id="107" name="TextBox 106"/>
        <cdr:cNvSpPr txBox="1"/>
      </cdr:nvSpPr>
      <cdr:spPr>
        <a:xfrm xmlns:a="http://schemas.openxmlformats.org/drawingml/2006/main">
          <a:off x="357190" y="4071942"/>
          <a:ext cx="5357850" cy="1428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0.03125</cdr:x>
      <cdr:y>0.6129</cdr:y>
    </cdr:from>
    <cdr:to>
      <cdr:x>0.67969</cdr:x>
      <cdr:y>0.98925</cdr:y>
    </cdr:to>
    <cdr:sp macro="" textlink="">
      <cdr:nvSpPr>
        <cdr:cNvPr id="108" name="TextBox 107"/>
        <cdr:cNvSpPr txBox="1"/>
      </cdr:nvSpPr>
      <cdr:spPr>
        <a:xfrm xmlns:a="http://schemas.openxmlformats.org/drawingml/2006/main">
          <a:off x="285720" y="4071942"/>
          <a:ext cx="5929354" cy="2500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0.03125</cdr:x>
      <cdr:y>0.62365</cdr:y>
    </cdr:from>
    <cdr:to>
      <cdr:x>0.6875</cdr:x>
      <cdr:y>0.98925</cdr:y>
    </cdr:to>
    <cdr:sp macro="" textlink="">
      <cdr:nvSpPr>
        <cdr:cNvPr id="110" name="TextBox 109"/>
        <cdr:cNvSpPr txBox="1"/>
      </cdr:nvSpPr>
      <cdr:spPr>
        <a:xfrm xmlns:a="http://schemas.openxmlformats.org/drawingml/2006/main">
          <a:off x="285720" y="4143380"/>
          <a:ext cx="6000792" cy="2428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0.03125</cdr:x>
      <cdr:y>0.62365</cdr:y>
    </cdr:from>
    <cdr:to>
      <cdr:x>0.6875</cdr:x>
      <cdr:y>1</cdr:y>
    </cdr:to>
    <cdr:sp macro="" textlink="">
      <cdr:nvSpPr>
        <cdr:cNvPr id="111" name="TextBox 110"/>
        <cdr:cNvSpPr txBox="1"/>
      </cdr:nvSpPr>
      <cdr:spPr>
        <a:xfrm xmlns:a="http://schemas.openxmlformats.org/drawingml/2006/main">
          <a:off x="285720" y="4143380"/>
          <a:ext cx="6000792" cy="2500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0.03125</cdr:x>
      <cdr:y>0.6129</cdr:y>
    </cdr:from>
    <cdr:to>
      <cdr:x>0.76563</cdr:x>
      <cdr:y>1</cdr:y>
    </cdr:to>
    <cdr:pic>
      <cdr:nvPicPr>
        <cdr:cNvPr id="5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85720" y="4071942"/>
          <a:ext cx="6715172" cy="257176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D5512-D377-4BFA-8C90-07048AF23650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892E6-C350-40F5-B835-5116E356B45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207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892E6-C350-40F5-B835-5116E356B455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F70E-0743-48BC-84C1-9D8ADE0975A4}" type="datetimeFigureOut">
              <a:rPr lang="th-TH" smtClean="0"/>
              <a:pPr/>
              <a:t>17/09/61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9C94C-FA4E-4770-BDF8-5C165ED1EF6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4953" y="620688"/>
            <a:ext cx="7772400" cy="1470025"/>
          </a:xfrm>
        </p:spPr>
        <p:txBody>
          <a:bodyPr>
            <a:normAutofit/>
          </a:bodyPr>
          <a:lstStyle/>
          <a:p>
            <a:r>
              <a:rPr lang="th-TH" b="1" dirty="0"/>
              <a:t>เอกสารประชุมประกันสังคม</a:t>
            </a:r>
            <a:r>
              <a:rPr lang="en-US" dirty="0"/>
              <a:t/>
            </a:r>
            <a:br>
              <a:rPr lang="en-US" dirty="0"/>
            </a:br>
            <a:r>
              <a:rPr lang="th-TH" b="1" dirty="0"/>
              <a:t>รพ.สต. เครือข่าย โรงพยาบาล</a:t>
            </a:r>
            <a:r>
              <a:rPr lang="th-TH" b="1" dirty="0" smtClean="0"/>
              <a:t>ร้อยเอ็ด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775648" y="6452927"/>
            <a:ext cx="2368352" cy="432048"/>
          </a:xfrm>
        </p:spPr>
        <p:txBody>
          <a:bodyPr>
            <a:normAutofit/>
          </a:bodyPr>
          <a:lstStyle/>
          <a:p>
            <a:r>
              <a:rPr lang="th-TH" sz="2000" b="1" dirty="0">
                <a:cs typeface="+mj-cs"/>
              </a:rPr>
              <a:t>วันที่ 18 กันยายน </a:t>
            </a:r>
            <a:r>
              <a:rPr lang="th-TH" sz="2000" b="1" dirty="0" smtClean="0">
                <a:cs typeface="+mj-cs"/>
              </a:rPr>
              <a:t>2561</a:t>
            </a:r>
            <a:endParaRPr lang="th-TH" sz="2000" dirty="0"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475656" y="4149080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cs typeface="+mj-cs"/>
              </a:rPr>
              <a:t>นางธิดา</a:t>
            </a:r>
            <a:r>
              <a:rPr lang="th-TH" b="1" dirty="0">
                <a:cs typeface="+mj-cs"/>
              </a:rPr>
              <a:t>รัตน์  ม่วงศิลา</a:t>
            </a:r>
            <a:endParaRPr lang="en-US" b="1" dirty="0">
              <a:cs typeface="+mj-cs"/>
            </a:endParaRPr>
          </a:p>
          <a:p>
            <a:pPr algn="ctr"/>
            <a:r>
              <a:rPr lang="th-TH" b="1" dirty="0">
                <a:cs typeface="+mj-cs"/>
              </a:rPr>
              <a:t>รับผิดชอบงาน</a:t>
            </a:r>
            <a:r>
              <a:rPr lang="en-US" b="1" dirty="0">
                <a:cs typeface="+mj-cs"/>
              </a:rPr>
              <a:t> : </a:t>
            </a:r>
            <a:r>
              <a:rPr lang="th-TH" b="1" dirty="0">
                <a:cs typeface="+mj-cs"/>
              </a:rPr>
              <a:t>ตรวจสอบ/</a:t>
            </a:r>
            <a:r>
              <a:rPr lang="th-TH" b="1" dirty="0" err="1">
                <a:cs typeface="+mj-cs"/>
              </a:rPr>
              <a:t>เค</a:t>
            </a:r>
            <a:r>
              <a:rPr lang="th-TH" b="1" dirty="0">
                <a:cs typeface="+mj-cs"/>
              </a:rPr>
              <a:t>ลม/ขอรับเงินชดเชย</a:t>
            </a:r>
            <a:endParaRPr lang="en-US" b="1" dirty="0">
              <a:cs typeface="+mj-cs"/>
            </a:endParaRPr>
          </a:p>
          <a:p>
            <a:pPr algn="ctr"/>
            <a:r>
              <a:rPr lang="th-TH" b="1" dirty="0">
                <a:cs typeface="+mj-cs"/>
              </a:rPr>
              <a:t>ผู้ป่วยนอกสิทธิประกันสังคม ระดับ รพ.สต.เครือข่าย รพ.ร้อยเอ็ด</a:t>
            </a:r>
            <a:endParaRPr lang="en-US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275856" y="5733256"/>
            <a:ext cx="5677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24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กลุ่มงานประกันสุขภาพโรงพยาบาลร้อยเอ็ด</a:t>
            </a:r>
            <a:endParaRPr lang="en-US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pPr algn="r"/>
            <a:r>
              <a:rPr lang="th-TH" sz="24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โทร </a:t>
            </a:r>
            <a:r>
              <a:rPr lang="th-TH" sz="24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043-518200 ต่อ 2109</a:t>
            </a:r>
            <a:endParaRPr lang="en-US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pic>
        <p:nvPicPr>
          <p:cNvPr id="6" name="Picture 3" descr="C:\Program Files\Microsoft Office\MEDIA\CAGCAT10\j019538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3475" y="2207950"/>
            <a:ext cx="1797050" cy="183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06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/>
        </p:nvGraphicFramePr>
        <p:xfrm>
          <a:off x="0" y="0"/>
          <a:ext cx="9144000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9" y="2000240"/>
            <a:ext cx="1046863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สรุปปัญหาในการทำงานและแนวทางแก้ไข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ไดอะแกรม 9"/>
          <p:cNvGraphicFramePr/>
          <p:nvPr>
            <p:extLst>
              <p:ext uri="{D42A27DB-BD31-4B8C-83A1-F6EECF244321}">
                <p14:modId xmlns:p14="http://schemas.microsoft.com/office/powerpoint/2010/main" val="1941366910"/>
              </p:ext>
            </p:extLst>
          </p:nvPr>
        </p:nvGraphicFramePr>
        <p:xfrm>
          <a:off x="179512" y="1196752"/>
          <a:ext cx="254888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78" y="188640"/>
            <a:ext cx="9139722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การส่งข้อมูล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OPD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ประกันสังคม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Statements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14" name="ลูกศรเชื่อมต่อแบบตรง 13"/>
          <p:cNvCxnSpPr/>
          <p:nvPr/>
        </p:nvCxnSpPr>
        <p:spPr>
          <a:xfrm>
            <a:off x="2123728" y="1723311"/>
            <a:ext cx="2952328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67744" y="3131676"/>
            <a:ext cx="1656184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เบิกนอกเหนือเหมาจ่าย</a:t>
            </a:r>
            <a:endParaRPr lang="th-TH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7744" y="3748970"/>
            <a:ext cx="1008112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แจ้งจ่าย</a:t>
            </a:r>
            <a:endParaRPr lang="th-T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1484784"/>
            <a:ext cx="1008112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คีย์ข้อมูล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088" y="1338589"/>
            <a:ext cx="2657745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Statements</a:t>
            </a:r>
            <a:endParaRPr lang="th-TH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20" name="ตัวเชื่อมต่อตรง 19"/>
          <p:cNvCxnSpPr/>
          <p:nvPr/>
        </p:nvCxnSpPr>
        <p:spPr>
          <a:xfrm>
            <a:off x="6692960" y="2108030"/>
            <a:ext cx="0" cy="225707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5076056" y="2852936"/>
            <a:ext cx="3312368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02131" y="3212976"/>
            <a:ext cx="1221997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รพ ร้อยเอ็ด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5076056" y="2852936"/>
            <a:ext cx="0" cy="27874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81961" y="3204087"/>
            <a:ext cx="1221997" cy="46166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รพช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68344" y="3204087"/>
            <a:ext cx="1221997" cy="46166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รพ สต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8388424" y="2852936"/>
            <a:ext cx="0" cy="27874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>
            <a:off x="5076056" y="4365104"/>
            <a:ext cx="3312368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>
            <a:off x="5076056" y="4365104"/>
            <a:ext cx="0" cy="27874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5057" y="4643844"/>
            <a:ext cx="1221997" cy="461665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จัดสรร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34" name="ตัวเชื่อมต่อตรง 33"/>
          <p:cNvCxnSpPr/>
          <p:nvPr/>
        </p:nvCxnSpPr>
        <p:spPr>
          <a:xfrm>
            <a:off x="5837912" y="4710863"/>
            <a:ext cx="28803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203010" y="4514221"/>
            <a:ext cx="979900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รพช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36" name="ตัวเชื่อมต่อตรง 35"/>
          <p:cNvCxnSpPr/>
          <p:nvPr/>
        </p:nvCxnSpPr>
        <p:spPr>
          <a:xfrm>
            <a:off x="7303958" y="4710863"/>
            <a:ext cx="28803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68344" y="4501342"/>
            <a:ext cx="9799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OPD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38" name="ตัวเชื่อมต่อตรง 37"/>
          <p:cNvCxnSpPr/>
          <p:nvPr/>
        </p:nvCxnSpPr>
        <p:spPr>
          <a:xfrm>
            <a:off x="5837912" y="5315030"/>
            <a:ext cx="28803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03010" y="5118388"/>
            <a:ext cx="9799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Supra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40" name="ตัวเชื่อมต่อตรง 39"/>
          <p:cNvCxnSpPr/>
          <p:nvPr/>
        </p:nvCxnSpPr>
        <p:spPr>
          <a:xfrm>
            <a:off x="7303958" y="5315030"/>
            <a:ext cx="28803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668343" y="5136286"/>
            <a:ext cx="1221997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จ่ายตามจริง</a:t>
            </a:r>
            <a:endParaRPr lang="th-TH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43" name="ตัวเชื่อมต่อตรง 42"/>
          <p:cNvCxnSpPr/>
          <p:nvPr/>
        </p:nvCxnSpPr>
        <p:spPr>
          <a:xfrm>
            <a:off x="5840052" y="5972289"/>
            <a:ext cx="28803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5150" y="5775647"/>
            <a:ext cx="9799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รพ สต</a:t>
            </a:r>
            <a:endParaRPr lang="th-T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45" name="ตัวเชื่อมต่อตรง 44"/>
          <p:cNvCxnSpPr/>
          <p:nvPr/>
        </p:nvCxnSpPr>
        <p:spPr>
          <a:xfrm>
            <a:off x="7306098" y="5972289"/>
            <a:ext cx="28803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670483" y="5793545"/>
            <a:ext cx="122199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คชจ.</a:t>
            </a:r>
            <a:r>
              <a:rPr lang="th-TH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จริง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+ 15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%</a:t>
            </a:r>
            <a:endParaRPr lang="th-TH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68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194</Words>
  <Application>Microsoft Office PowerPoint</Application>
  <PresentationFormat>นำเสนอทางหน้าจอ (4:3)</PresentationFormat>
  <Paragraphs>55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เอกสารประชุมประกันสังคม รพ.สต. เครือข่าย โรงพยาบาลร้อยเอ็ด</vt:lpstr>
      <vt:lpstr>งานนำเสนอ PowerPoint</vt:lpstr>
      <vt:lpstr>สรุปปัญหาในการทำงานและแนวทางแก้ไข</vt:lpstr>
      <vt:lpstr>งานนำเสนอ PowerPoint</vt:lpstr>
    </vt:vector>
  </TitlesOfParts>
  <Company>PK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TingTong_PK</dc:creator>
  <cp:lastModifiedBy>c59050023</cp:lastModifiedBy>
  <cp:revision>38</cp:revision>
  <dcterms:created xsi:type="dcterms:W3CDTF">2018-08-30T15:45:21Z</dcterms:created>
  <dcterms:modified xsi:type="dcterms:W3CDTF">2018-09-17T17:24:58Z</dcterms:modified>
</cp:coreProperties>
</file>